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Univers Condensed" panose="020B0604020202020204" charset="0"/>
      <p:regular r:id="rId21"/>
      <p:bold r:id="rId22"/>
    </p:embeddedFont>
    <p:embeddedFont>
      <p:font typeface="Univers Condensed Bold" panose="020B0604020202020204" charset="0"/>
      <p:regular r:id="rId23"/>
    </p:embeddedFont>
    <p:embeddedFont>
      <p:font typeface="Arial 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91" y="45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43FDE-71C1-466B-B7B2-8BBDC202D15D}" type="datetimeFigureOut">
              <a:rPr lang="es-ES" smtClean="0"/>
              <a:t>20/03/2025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8D285-7DC3-4FC0-AFCE-201B27A85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93000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F79CA-CBF2-4DC9-95DD-0E04DB31E7F9}" type="datetimeFigureOut">
              <a:rPr lang="es-ES" smtClean="0"/>
              <a:t>20/03/2025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78A52-357B-4043-8F20-CCF1603D1A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56642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78A52-357B-4043-8F20-CCF1603D1AF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0163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78A52-357B-4043-8F20-CCF1603D1AF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6495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78A52-357B-4043-8F20-CCF1603D1AF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258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78A52-357B-4043-8F20-CCF1603D1AF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2534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78A52-357B-4043-8F20-CCF1603D1AF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2460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1" name="coin.wav"/>
          </p:stSnd>
        </p:sndAc>
      </p:transition>
    </mc:Choice>
    <mc:Fallback xmlns="">
      <p:transition spd="slow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1" name="coin.wav"/>
          </p:stSnd>
        </p:sndAc>
      </p:transition>
    </mc:Choice>
    <mc:Fallback xmlns="">
      <p:transition spd="slow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1" name="coin.wav"/>
          </p:stSnd>
        </p:sndAc>
      </p:transition>
    </mc:Choice>
    <mc:Fallback xmlns="">
      <p:transition spd="slow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1" name="coin.wav"/>
          </p:stSnd>
        </p:sndAc>
      </p:transition>
    </mc:Choice>
    <mc:Fallback xmlns="">
      <p:transition spd="slow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1" name="coin.wav"/>
          </p:stSnd>
        </p:sndAc>
      </p:transition>
    </mc:Choice>
    <mc:Fallback xmlns="">
      <p:transition spd="slow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1" name="coin.wav"/>
          </p:stSnd>
        </p:sndAc>
      </p:transition>
    </mc:Choice>
    <mc:Fallback xmlns="">
      <p:transition spd="slow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1" name="coin.wav"/>
          </p:stSnd>
        </p:sndAc>
      </p:transition>
    </mc:Choice>
    <mc:Fallback xmlns="">
      <p:transition spd="slow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1" name="coin.wav"/>
          </p:stSnd>
        </p:sndAc>
      </p:transition>
    </mc:Choice>
    <mc:Fallback xmlns="">
      <p:transition spd="slow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1" name="coin.wav"/>
          </p:stSnd>
        </p:sndAc>
      </p:transition>
    </mc:Choice>
    <mc:Fallback xmlns="">
      <p:transition spd="slow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1" name="coin.wav"/>
          </p:stSnd>
        </p:sndAc>
      </p:transition>
    </mc:Choice>
    <mc:Fallback xmlns="">
      <p:transition spd="slow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1" name="coin.wav"/>
          </p:stSnd>
        </p:sndAc>
      </p:transition>
    </mc:Choice>
    <mc:Fallback xmlns="">
      <p:transition spd="slow">
        <p:fade/>
        <p:sndAc>
          <p:stSnd>
            <p:snd r:embed="rId3" name="coin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13" name="coin.wav"/>
          </p:stSnd>
        </p:sndAc>
      </p:transition>
    </mc:Choice>
    <mc:Fallback xmlns="">
      <p:transition spd="slow">
        <p:fade/>
        <p:sndAc>
          <p:stSnd>
            <p:snd r:embed="rId14" name="coin.wav"/>
          </p:stSnd>
        </p:sndAc>
      </p:transition>
    </mc:Fallback>
  </mc:AlternateConten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audio" Target="../media/audio1.wav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audio" Target="../media/audio1.wav"/><Relationship Id="rId5" Type="http://schemas.openxmlformats.org/officeDocument/2006/relationships/image" Target="../media/image1.jpeg"/><Relationship Id="rId10" Type="http://schemas.openxmlformats.org/officeDocument/2006/relationships/audio" Target="../media/audio2.wav"/><Relationship Id="rId4" Type="http://schemas.openxmlformats.org/officeDocument/2006/relationships/hyperlink" Target="https://teresamarinadocente.com/" TargetMode="External"/><Relationship Id="rId9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3.xml"/><Relationship Id="rId1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12" Type="http://schemas.openxmlformats.org/officeDocument/2006/relationships/slide" Target="slide11.xml"/><Relationship Id="rId17" Type="http://schemas.openxmlformats.org/officeDocument/2006/relationships/slide" Target="slide1.xml"/><Relationship Id="rId2" Type="http://schemas.openxmlformats.org/officeDocument/2006/relationships/notesSlide" Target="../notesSlides/notesSlide2.xml"/><Relationship Id="rId16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openxmlformats.org/officeDocument/2006/relationships/slide" Target="slide10.xml"/><Relationship Id="rId5" Type="http://schemas.openxmlformats.org/officeDocument/2006/relationships/slide" Target="slide3.xml"/><Relationship Id="rId15" Type="http://schemas.openxmlformats.org/officeDocument/2006/relationships/slide" Target="slide7.xml"/><Relationship Id="rId10" Type="http://schemas.openxmlformats.org/officeDocument/2006/relationships/slide" Target="slide9.xml"/><Relationship Id="rId4" Type="http://schemas.openxmlformats.org/officeDocument/2006/relationships/image" Target="../media/image5.jpeg"/><Relationship Id="rId9" Type="http://schemas.openxmlformats.org/officeDocument/2006/relationships/slide" Target="slide8.xml"/><Relationship Id="rId1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6.jpeg"/><Relationship Id="rId7" Type="http://schemas.openxmlformats.org/officeDocument/2006/relationships/slide" Target="slid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slide" Target="slide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9.png"/><Relationship Id="rId7" Type="http://schemas.openxmlformats.org/officeDocument/2006/relationships/slide" Target="slid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slide" Target="slide2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slide" Target="slide1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slide" Target="slide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11.jpeg"/><Relationship Id="rId7" Type="http://schemas.openxmlformats.org/officeDocument/2006/relationships/slide" Target="slid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slide" Target="slide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slide" Target="slide1.xml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slide" Target="slide1.xml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2.xml"/><Relationship Id="rId7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17/06/relationships/model3d" Target="../media/model3d1.glb"/><Relationship Id="rId5" Type="http://schemas.openxmlformats.org/officeDocument/2006/relationships/hyperlink" Target="https://www.goconqr.com/es/mindmap/40282572/tecnicas-de-recepcion-y-comunicacion-administrativa" TargetMode="External"/><Relationship Id="rId10" Type="http://schemas.openxmlformats.org/officeDocument/2006/relationships/audio" Target="../media/audio1.wav"/><Relationship Id="rId4" Type="http://schemas.openxmlformats.org/officeDocument/2006/relationships/audio" Target="../media/audio2.wav"/><Relationship Id="rId9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15.jpeg"/><Relationship Id="rId7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audio" Target="../media/audio1.wav"/><Relationship Id="rId4" Type="http://schemas.openxmlformats.org/officeDocument/2006/relationships/image" Target="../media/image16.jpeg"/><Relationship Id="rId9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hyperlink" Target="https://teresamarinadocente.com/" TargetMode="External"/><Relationship Id="rId7" Type="http://schemas.openxmlformats.org/officeDocument/2006/relationships/slide" Target="slid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slide" Target="slide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372091">
            <a:off x="9738474" y="7918115"/>
            <a:ext cx="2346583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 rot="4197">
            <a:off x="542085" y="9071156"/>
            <a:ext cx="15600438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AutoShape 4"/>
          <p:cNvSpPr/>
          <p:nvPr/>
        </p:nvSpPr>
        <p:spPr>
          <a:xfrm rot="5392959">
            <a:off x="11484302" y="5143502"/>
            <a:ext cx="930128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5" name="Group 5"/>
          <p:cNvGrpSpPr/>
          <p:nvPr/>
        </p:nvGrpSpPr>
        <p:grpSpPr>
          <a:xfrm>
            <a:off x="542091" y="492867"/>
            <a:ext cx="17203816" cy="9301269"/>
            <a:chOff x="0" y="0"/>
            <a:chExt cx="22938422" cy="124016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938360" cy="12401677"/>
            </a:xfrm>
            <a:custGeom>
              <a:avLst/>
              <a:gdLst/>
              <a:ahLst/>
              <a:cxnLst/>
              <a:rect l="l" t="t" r="r" b="b"/>
              <a:pathLst>
                <a:path w="22938360" h="12401677">
                  <a:moveTo>
                    <a:pt x="12700" y="0"/>
                  </a:moveTo>
                  <a:lnTo>
                    <a:pt x="22925660" y="0"/>
                  </a:lnTo>
                  <a:cubicBezTo>
                    <a:pt x="22932645" y="0"/>
                    <a:pt x="22938360" y="5715"/>
                    <a:pt x="22938360" y="12700"/>
                  </a:cubicBezTo>
                  <a:lnTo>
                    <a:pt x="22938360" y="12388977"/>
                  </a:lnTo>
                  <a:cubicBezTo>
                    <a:pt x="22938360" y="12395962"/>
                    <a:pt x="22932645" y="12401677"/>
                    <a:pt x="22925660" y="12401677"/>
                  </a:cubicBezTo>
                  <a:lnTo>
                    <a:pt x="12700" y="12401677"/>
                  </a:lnTo>
                  <a:cubicBezTo>
                    <a:pt x="5715" y="12401677"/>
                    <a:pt x="0" y="12395962"/>
                    <a:pt x="0" y="1238897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2388977"/>
                  </a:lnTo>
                  <a:lnTo>
                    <a:pt x="12700" y="12388977"/>
                  </a:lnTo>
                  <a:lnTo>
                    <a:pt x="12700" y="12376277"/>
                  </a:lnTo>
                  <a:lnTo>
                    <a:pt x="22925660" y="12376277"/>
                  </a:lnTo>
                  <a:lnTo>
                    <a:pt x="22925660" y="12388977"/>
                  </a:lnTo>
                  <a:lnTo>
                    <a:pt x="22912960" y="12388977"/>
                  </a:lnTo>
                  <a:lnTo>
                    <a:pt x="22912960" y="12700"/>
                  </a:lnTo>
                  <a:lnTo>
                    <a:pt x="22925660" y="12700"/>
                  </a:lnTo>
                  <a:lnTo>
                    <a:pt x="22925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625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AutoShape 7"/>
          <p:cNvSpPr/>
          <p:nvPr/>
        </p:nvSpPr>
        <p:spPr>
          <a:xfrm rot="4197">
            <a:off x="542085" y="6760048"/>
            <a:ext cx="15600438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1430647" y="7025952"/>
            <a:ext cx="9125463" cy="1873156"/>
            <a:chOff x="0" y="0"/>
            <a:chExt cx="12167284" cy="24975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7284" cy="2497542"/>
            </a:xfrm>
            <a:custGeom>
              <a:avLst/>
              <a:gdLst/>
              <a:ahLst/>
              <a:cxnLst/>
              <a:rect l="l" t="t" r="r" b="b"/>
              <a:pathLst>
                <a:path w="12167284" h="2497542">
                  <a:moveTo>
                    <a:pt x="0" y="0"/>
                  </a:moveTo>
                  <a:lnTo>
                    <a:pt x="12167284" y="0"/>
                  </a:lnTo>
                  <a:lnTo>
                    <a:pt x="12167284" y="2497542"/>
                  </a:lnTo>
                  <a:lnTo>
                    <a:pt x="0" y="249754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2167284" cy="253564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212"/>
                </a:lnSpc>
              </a:pPr>
              <a:r>
                <a:rPr lang="en-US" sz="390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Certificado de profesionalidad</a:t>
              </a:r>
            </a:p>
            <a:p>
              <a:pPr algn="l">
                <a:lnSpc>
                  <a:spcPts val="4212"/>
                </a:lnSpc>
              </a:pPr>
              <a:r>
                <a:rPr lang="en-US" sz="390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Actividades administrativas en la relación con el cliente (ADG307_2)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582031" y="6985842"/>
            <a:ext cx="3885875" cy="1479000"/>
            <a:chOff x="0" y="0"/>
            <a:chExt cx="5181166" cy="1972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181166" cy="1972000"/>
            </a:xfrm>
            <a:custGeom>
              <a:avLst/>
              <a:gdLst/>
              <a:ahLst/>
              <a:cxnLst/>
              <a:rect l="l" t="t" r="r" b="b"/>
              <a:pathLst>
                <a:path w="5181166" h="1972000">
                  <a:moveTo>
                    <a:pt x="0" y="0"/>
                  </a:moveTo>
                  <a:lnTo>
                    <a:pt x="5181166" y="0"/>
                  </a:lnTo>
                  <a:lnTo>
                    <a:pt x="5181166" y="1972000"/>
                  </a:lnTo>
                  <a:lnTo>
                    <a:pt x="0" y="1972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28600"/>
              <a:ext cx="5181166" cy="2200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5796"/>
                </a:lnSpc>
              </a:pPr>
              <a:r>
                <a:rPr lang="en-US" sz="3450" b="1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Ponente</a:t>
              </a:r>
              <a:r>
                <a:rPr lang="en-US" sz="3450" b="1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/ </a:t>
              </a:r>
              <a:r>
                <a:rPr lang="en-US" sz="3450" b="1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Formador</a:t>
              </a:r>
              <a:endParaRPr lang="en-US" sz="3450" b="1" dirty="0">
                <a:solidFill>
                  <a:srgbClr val="ED625F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endParaRPr>
            </a:p>
            <a:p>
              <a:pPr algn="l">
                <a:lnSpc>
                  <a:spcPts val="5796"/>
                </a:lnSpc>
              </a:pPr>
              <a:r>
                <a:rPr lang="en-US" sz="3450" b="1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  <a:hlinkClick r:id="rId4"/>
                </a:rPr>
                <a:t>Teresa Marina Ruiz</a:t>
              </a:r>
              <a:endParaRPr lang="en-US" sz="3450" b="1" dirty="0">
                <a:solidFill>
                  <a:srgbClr val="ED625F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590065" y="528122"/>
            <a:ext cx="15554406" cy="6202414"/>
          </a:xfrm>
          <a:custGeom>
            <a:avLst/>
            <a:gdLst/>
            <a:ahLst/>
            <a:cxnLst/>
            <a:rect l="l" t="t" r="r" b="b"/>
            <a:pathLst>
              <a:path w="15554406" h="6259233">
                <a:moveTo>
                  <a:pt x="0" y="0"/>
                </a:moveTo>
                <a:lnTo>
                  <a:pt x="15554406" y="0"/>
                </a:lnTo>
                <a:lnTo>
                  <a:pt x="15554406" y="6259233"/>
                </a:lnTo>
                <a:lnTo>
                  <a:pt x="0" y="62592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0978" b="-20978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430647" y="9108510"/>
            <a:ext cx="10618596" cy="669414"/>
            <a:chOff x="0" y="0"/>
            <a:chExt cx="14158128" cy="89255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158128" cy="892552"/>
            </a:xfrm>
            <a:custGeom>
              <a:avLst/>
              <a:gdLst/>
              <a:ahLst/>
              <a:cxnLst/>
              <a:rect l="l" t="t" r="r" b="b"/>
              <a:pathLst>
                <a:path w="14158128" h="892552">
                  <a:moveTo>
                    <a:pt x="0" y="0"/>
                  </a:moveTo>
                  <a:lnTo>
                    <a:pt x="14158128" y="0"/>
                  </a:lnTo>
                  <a:lnTo>
                    <a:pt x="14158128" y="892552"/>
                  </a:lnTo>
                  <a:lnTo>
                    <a:pt x="0" y="8925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14158128" cy="96875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140"/>
                </a:lnSpc>
              </a:pPr>
              <a:r>
                <a:rPr lang="en-US" sz="345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MF0975_2 Técnicas de Recepción y Comunicación</a:t>
              </a:r>
            </a:p>
          </p:txBody>
        </p:sp>
      </p:grpSp>
      <p:sp>
        <p:nvSpPr>
          <p:cNvPr id="18" name="Freeform 18" descr="Imagen que contiene Diagrama  El contenido generado por IA puede ser incorrecto."/>
          <p:cNvSpPr/>
          <p:nvPr/>
        </p:nvSpPr>
        <p:spPr>
          <a:xfrm>
            <a:off x="13212753" y="9099780"/>
            <a:ext cx="624428" cy="619025"/>
          </a:xfrm>
          <a:custGeom>
            <a:avLst/>
            <a:gdLst/>
            <a:ahLst/>
            <a:cxnLst/>
            <a:rect l="l" t="t" r="r" b="b"/>
            <a:pathLst>
              <a:path w="624428" h="619025">
                <a:moveTo>
                  <a:pt x="0" y="0"/>
                </a:moveTo>
                <a:lnTo>
                  <a:pt x="624428" y="0"/>
                </a:lnTo>
                <a:lnTo>
                  <a:pt x="624428" y="619025"/>
                </a:lnTo>
                <a:lnTo>
                  <a:pt x="0" y="6190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36" b="-43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9" name="Freeform 19" descr="Texto  El contenido generado por IA puede ser incorrecto."/>
          <p:cNvSpPr/>
          <p:nvPr/>
        </p:nvSpPr>
        <p:spPr>
          <a:xfrm>
            <a:off x="13904182" y="9094378"/>
            <a:ext cx="2193014" cy="638558"/>
          </a:xfrm>
          <a:custGeom>
            <a:avLst/>
            <a:gdLst/>
            <a:ahLst/>
            <a:cxnLst/>
            <a:rect l="l" t="t" r="r" b="b"/>
            <a:pathLst>
              <a:path w="2193014" h="638558">
                <a:moveTo>
                  <a:pt x="0" y="0"/>
                </a:moveTo>
                <a:lnTo>
                  <a:pt x="2193014" y="0"/>
                </a:lnTo>
                <a:lnTo>
                  <a:pt x="2193014" y="638558"/>
                </a:lnTo>
                <a:lnTo>
                  <a:pt x="0" y="6385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235" r="-823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0" name="Freeform 20" descr="Interfaz de usuario gráfica, Aplicación  El contenido generado por IA puede ser incorrecto."/>
          <p:cNvSpPr/>
          <p:nvPr/>
        </p:nvSpPr>
        <p:spPr>
          <a:xfrm>
            <a:off x="11004123" y="9094378"/>
            <a:ext cx="2130400" cy="633155"/>
          </a:xfrm>
          <a:custGeom>
            <a:avLst/>
            <a:gdLst/>
            <a:ahLst/>
            <a:cxnLst/>
            <a:rect l="l" t="t" r="r" b="b"/>
            <a:pathLst>
              <a:path w="2130400" h="633155">
                <a:moveTo>
                  <a:pt x="0" y="0"/>
                </a:moveTo>
                <a:lnTo>
                  <a:pt x="2130401" y="0"/>
                </a:lnTo>
                <a:lnTo>
                  <a:pt x="2130401" y="633155"/>
                </a:lnTo>
                <a:lnTo>
                  <a:pt x="0" y="6331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98" r="-69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Botón de acción: Inicio 20">
            <a:hlinkClick r:id="rId9" action="ppaction://hlinksldjump" highlightClick="1">
              <a:snd r:embed="rId10" name="type.wav"/>
            </a:hlinkClick>
          </p:cNvPr>
          <p:cNvSpPr/>
          <p:nvPr/>
        </p:nvSpPr>
        <p:spPr>
          <a:xfrm>
            <a:off x="16611600" y="9108510"/>
            <a:ext cx="695885" cy="567868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Marcador de fecha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23" name="Marcador de número de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drape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11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392959">
            <a:off x="11472403" y="5143502"/>
            <a:ext cx="930128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542091" y="492867"/>
            <a:ext cx="17203816" cy="9301269"/>
            <a:chOff x="0" y="0"/>
            <a:chExt cx="22938422" cy="124016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938360" cy="12401677"/>
            </a:xfrm>
            <a:custGeom>
              <a:avLst/>
              <a:gdLst/>
              <a:ahLst/>
              <a:cxnLst/>
              <a:rect l="l" t="t" r="r" b="b"/>
              <a:pathLst>
                <a:path w="22938360" h="12401677">
                  <a:moveTo>
                    <a:pt x="12700" y="0"/>
                  </a:moveTo>
                  <a:lnTo>
                    <a:pt x="22925660" y="0"/>
                  </a:lnTo>
                  <a:cubicBezTo>
                    <a:pt x="22932645" y="0"/>
                    <a:pt x="22938360" y="5715"/>
                    <a:pt x="22938360" y="12700"/>
                  </a:cubicBezTo>
                  <a:lnTo>
                    <a:pt x="22938360" y="12388977"/>
                  </a:lnTo>
                  <a:cubicBezTo>
                    <a:pt x="22938360" y="12395962"/>
                    <a:pt x="22932645" y="12401677"/>
                    <a:pt x="22925660" y="12401677"/>
                  </a:cubicBezTo>
                  <a:lnTo>
                    <a:pt x="12700" y="12401677"/>
                  </a:lnTo>
                  <a:cubicBezTo>
                    <a:pt x="5715" y="12401677"/>
                    <a:pt x="0" y="12395962"/>
                    <a:pt x="0" y="1238897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2388977"/>
                  </a:lnTo>
                  <a:lnTo>
                    <a:pt x="12700" y="12388977"/>
                  </a:lnTo>
                  <a:lnTo>
                    <a:pt x="12700" y="12376277"/>
                  </a:lnTo>
                  <a:lnTo>
                    <a:pt x="22925660" y="12376277"/>
                  </a:lnTo>
                  <a:lnTo>
                    <a:pt x="22925660" y="12388977"/>
                  </a:lnTo>
                  <a:lnTo>
                    <a:pt x="22912960" y="12388977"/>
                  </a:lnTo>
                  <a:lnTo>
                    <a:pt x="22912960" y="12700"/>
                  </a:lnTo>
                  <a:lnTo>
                    <a:pt x="22925660" y="12700"/>
                  </a:lnTo>
                  <a:lnTo>
                    <a:pt x="22925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625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AutoShape 5"/>
          <p:cNvSpPr/>
          <p:nvPr/>
        </p:nvSpPr>
        <p:spPr>
          <a:xfrm rot="4202">
            <a:off x="550059" y="9071156"/>
            <a:ext cx="1558251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4200">
            <a:off x="542085" y="2872248"/>
            <a:ext cx="15590493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7" name="AutoShape 7"/>
          <p:cNvSpPr/>
          <p:nvPr/>
        </p:nvSpPr>
        <p:spPr>
          <a:xfrm rot="5389433">
            <a:off x="7788610" y="5981807"/>
            <a:ext cx="6197776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1257298" y="837882"/>
            <a:ext cx="14290912" cy="1862916"/>
            <a:chOff x="0" y="0"/>
            <a:chExt cx="19054550" cy="248388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054550" cy="2483888"/>
            </a:xfrm>
            <a:custGeom>
              <a:avLst/>
              <a:gdLst/>
              <a:ahLst/>
              <a:cxnLst/>
              <a:rect l="l" t="t" r="r" b="b"/>
              <a:pathLst>
                <a:path w="19054550" h="2483888">
                  <a:moveTo>
                    <a:pt x="0" y="0"/>
                  </a:moveTo>
                  <a:lnTo>
                    <a:pt x="19054550" y="0"/>
                  </a:lnTo>
                  <a:lnTo>
                    <a:pt x="19054550" y="2483888"/>
                  </a:lnTo>
                  <a:lnTo>
                    <a:pt x="0" y="24838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054550" cy="253151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696"/>
                </a:lnSpc>
              </a:pPr>
              <a:r>
                <a:rPr lang="en-US" sz="620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Índice de la presentación</a:t>
              </a:r>
              <a:r>
                <a:rPr lang="en-US" sz="620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  <a:p>
              <a:pPr algn="l">
                <a:lnSpc>
                  <a:spcPts val="1296"/>
                </a:lnSpc>
              </a:pPr>
              <a:endParaRPr lang="en-US" sz="620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algn="l">
                <a:lnSpc>
                  <a:spcPts val="1079"/>
                </a:lnSpc>
              </a:pPr>
              <a:endParaRPr lang="en-US" sz="620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05380" y="2226137"/>
            <a:ext cx="8878066" cy="7258700"/>
            <a:chOff x="-253274" y="0"/>
            <a:chExt cx="12129669" cy="130805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622378" cy="13080577"/>
            </a:xfrm>
            <a:custGeom>
              <a:avLst/>
              <a:gdLst/>
              <a:ahLst/>
              <a:cxnLst/>
              <a:rect l="l" t="t" r="r" b="b"/>
              <a:pathLst>
                <a:path w="11622378" h="13080577">
                  <a:moveTo>
                    <a:pt x="0" y="0"/>
                  </a:moveTo>
                  <a:lnTo>
                    <a:pt x="11622378" y="0"/>
                  </a:lnTo>
                  <a:lnTo>
                    <a:pt x="11622378" y="13080577"/>
                  </a:lnTo>
                  <a:lnTo>
                    <a:pt x="0" y="1308057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-253274" y="35025"/>
              <a:ext cx="12129669" cy="125332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just">
                <a:lnSpc>
                  <a:spcPts val="1920"/>
                </a:lnSpc>
              </a:pPr>
              <a:endParaRPr dirty="0"/>
            </a:p>
            <a:p>
              <a:pPr algn="just">
                <a:lnSpc>
                  <a:spcPts val="1920"/>
                </a:lnSpc>
              </a:pPr>
              <a:endParaRPr lang="es-ES" dirty="0"/>
            </a:p>
            <a:p>
              <a:pPr algn="just">
                <a:lnSpc>
                  <a:spcPts val="1920"/>
                </a:lnSpc>
              </a:pPr>
              <a:endParaRPr dirty="0"/>
            </a:p>
            <a:p>
              <a:pPr algn="just">
                <a:lnSpc>
                  <a:spcPts val="1920"/>
                </a:lnSpc>
              </a:pPr>
              <a:endParaRPr dirty="0"/>
            </a:p>
            <a:p>
              <a:pPr marL="431801" lvl="1" indent="-215900" algn="just">
                <a:lnSpc>
                  <a:spcPts val="4040"/>
                </a:lnSpc>
                <a:buAutoNum type="arabicPeriod"/>
              </a:pP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Introducción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Contextualización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del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certificado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ADG307_2.</a:t>
              </a:r>
            </a:p>
            <a:p>
              <a:pPr marL="431801" lvl="1" indent="-215900" algn="just">
                <a:lnSpc>
                  <a:spcPts val="4040"/>
                </a:lnSpc>
                <a:buAutoNum type="arabicPeriod"/>
              </a:pP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Tema 1: </a:t>
              </a: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Técnicas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de </a:t>
              </a: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recepción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y </a:t>
              </a: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comunicación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431801" lvl="1" indent="-215900" algn="just">
                <a:lnSpc>
                  <a:spcPts val="4040"/>
                </a:lnSpc>
                <a:buAutoNum type="arabicPeriod"/>
              </a:pP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Gráfico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Visualización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de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proceso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administrativo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clave.</a:t>
              </a:r>
            </a:p>
            <a:p>
              <a:pPr marL="431801" lvl="1" indent="-215900" algn="just">
                <a:lnSpc>
                  <a:spcPts val="4040"/>
                </a:lnSpc>
                <a:buAutoNum type="arabicPeriod"/>
              </a:pP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Tabla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Comparativa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de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técnicas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de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recepción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431801" lvl="1" indent="-215900" algn="just">
                <a:lnSpc>
                  <a:spcPts val="4040"/>
                </a:lnSpc>
                <a:buAutoNum type="arabicPeriod"/>
              </a:pP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Frase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Motivadora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spc="1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Walt Disney.</a:t>
              </a:r>
            </a:p>
            <a:p>
              <a:pPr marL="431801" lvl="1" indent="-215900" algn="just">
                <a:lnSpc>
                  <a:spcPts val="4040"/>
                </a:lnSpc>
                <a:buAutoNum type="arabicPeriod"/>
              </a:pP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Importancia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del </a:t>
              </a: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trabajo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en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equipo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.</a:t>
              </a:r>
            </a:p>
            <a:p>
              <a:pPr marL="431801" lvl="1" indent="-215900" algn="just">
                <a:lnSpc>
                  <a:spcPts val="4040"/>
                </a:lnSpc>
                <a:buAutoNum type="arabicPeriod"/>
              </a:pP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Evolución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de </a:t>
              </a: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técnicas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de </a:t>
              </a: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comunicación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 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Escala de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tiempo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431801" lvl="1" indent="-215900" algn="just">
                <a:lnSpc>
                  <a:spcPts val="4040"/>
                </a:lnSpc>
                <a:buAutoNum type="arabicPeriod"/>
              </a:pP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Contenidos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clave del </a:t>
              </a: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módulo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.</a:t>
              </a:r>
            </a:p>
            <a:p>
              <a:pPr marL="431801" lvl="1" indent="-215900" algn="just">
                <a:lnSpc>
                  <a:spcPts val="4040"/>
                </a:lnSpc>
                <a:buAutoNum type="arabicPeriod"/>
              </a:pPr>
              <a:r>
                <a:rPr lang="en-US" sz="2000" b="1" spc="170" dirty="0" err="1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Resumen</a:t>
              </a: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Síntesis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de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los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puntos clave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tratados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en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la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presentación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431801" lvl="1" indent="-215900" algn="just">
                <a:lnSpc>
                  <a:spcPts val="4040"/>
                </a:lnSpc>
                <a:buAutoNum type="arabicPeriod"/>
              </a:pPr>
              <a:r>
                <a:rPr lang="en-US" sz="2000" b="1" spc="170" dirty="0">
                  <a:solidFill>
                    <a:srgbClr val="ED62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Gracias: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Cierre de la </a:t>
              </a:r>
              <a:r>
                <a:rPr lang="en-US" sz="2000" spc="170" dirty="0" err="1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exposición</a:t>
              </a:r>
              <a:r>
                <a:rPr lang="en-US" sz="2000" spc="170" dirty="0">
                  <a:solidFill>
                    <a:srgbClr val="ED625F"/>
                  </a:solidFill>
                  <a:latin typeface="Arial"/>
                  <a:ea typeface="Arial"/>
                  <a:cs typeface="Arial"/>
                  <a:sym typeface="Arial"/>
                </a:rPr>
                <a:t> y despedida.</a:t>
              </a:r>
            </a:p>
            <a:p>
              <a:pPr algn="l">
                <a:lnSpc>
                  <a:spcPts val="4040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1920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1920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1920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1920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1920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1920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950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1108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950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871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950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871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950"/>
                </a:lnSpc>
              </a:pPr>
              <a:endParaRPr lang="en-US" sz="2000" spc="170" dirty="0">
                <a:solidFill>
                  <a:srgbClr val="ED625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2978" y="9210456"/>
            <a:ext cx="4732344" cy="430612"/>
            <a:chOff x="0" y="0"/>
            <a:chExt cx="6309792" cy="5741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09792" cy="574150"/>
            </a:xfrm>
            <a:custGeom>
              <a:avLst/>
              <a:gdLst/>
              <a:ahLst/>
              <a:cxnLst/>
              <a:rect l="l" t="t" r="r" b="b"/>
              <a:pathLst>
                <a:path w="6309792" h="574150">
                  <a:moveTo>
                    <a:pt x="0" y="0"/>
                  </a:moveTo>
                  <a:lnTo>
                    <a:pt x="6309792" y="0"/>
                  </a:lnTo>
                  <a:lnTo>
                    <a:pt x="6309792" y="574150"/>
                  </a:lnTo>
                  <a:lnTo>
                    <a:pt x="0" y="5741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309792" cy="6122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980"/>
                </a:lnSpc>
              </a:pPr>
              <a:r>
                <a:rPr lang="en-US" sz="165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20/03/2025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0920714" y="2914579"/>
            <a:ext cx="5181870" cy="6136363"/>
          </a:xfrm>
          <a:custGeom>
            <a:avLst/>
            <a:gdLst/>
            <a:ahLst/>
            <a:cxnLst/>
            <a:rect l="l" t="t" r="r" b="b"/>
            <a:pathLst>
              <a:path w="5181870" h="6158484">
                <a:moveTo>
                  <a:pt x="0" y="0"/>
                </a:moveTo>
                <a:lnTo>
                  <a:pt x="5181870" y="0"/>
                </a:lnTo>
                <a:lnTo>
                  <a:pt x="5181870" y="6158484"/>
                </a:lnTo>
                <a:lnTo>
                  <a:pt x="0" y="6158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4023" r="-54023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8" name="Group 18"/>
          <p:cNvGrpSpPr/>
          <p:nvPr/>
        </p:nvGrpSpPr>
        <p:grpSpPr>
          <a:xfrm rot="5400000">
            <a:off x="13149813" y="4568318"/>
            <a:ext cx="7573260" cy="547688"/>
            <a:chOff x="0" y="0"/>
            <a:chExt cx="10097680" cy="73025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097680" cy="730250"/>
            </a:xfrm>
            <a:custGeom>
              <a:avLst/>
              <a:gdLst/>
              <a:ahLst/>
              <a:cxnLst/>
              <a:rect l="l" t="t" r="r" b="b"/>
              <a:pathLst>
                <a:path w="10097680" h="730250">
                  <a:moveTo>
                    <a:pt x="0" y="0"/>
                  </a:moveTo>
                  <a:lnTo>
                    <a:pt x="10097680" y="0"/>
                  </a:lnTo>
                  <a:lnTo>
                    <a:pt x="1009768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0097680" cy="7683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800"/>
                </a:lnSpc>
              </a:pPr>
              <a:r>
                <a:rPr lang="en-US" sz="150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Administración y gestión en la relación con el cliente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232552" y="8509059"/>
            <a:ext cx="1427862" cy="1132010"/>
            <a:chOff x="0" y="0"/>
            <a:chExt cx="1903816" cy="15093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03816" cy="1509346"/>
            </a:xfrm>
            <a:custGeom>
              <a:avLst/>
              <a:gdLst/>
              <a:ahLst/>
              <a:cxnLst/>
              <a:rect l="l" t="t" r="r" b="b"/>
              <a:pathLst>
                <a:path w="1903816" h="1509346">
                  <a:moveTo>
                    <a:pt x="0" y="0"/>
                  </a:moveTo>
                  <a:lnTo>
                    <a:pt x="1903816" y="0"/>
                  </a:lnTo>
                  <a:lnTo>
                    <a:pt x="1903816" y="1509346"/>
                  </a:lnTo>
                  <a:lnTo>
                    <a:pt x="0" y="150934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04775"/>
              <a:ext cx="1903816" cy="16141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2</a:t>
              </a:r>
            </a:p>
          </p:txBody>
        </p:sp>
      </p:grpSp>
      <p:sp>
        <p:nvSpPr>
          <p:cNvPr id="26" name="Botón de acción: ir hacia delante o siguiente 25">
            <a:hlinkClick r:id="rId5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8E4CBC00-DDDD-6542-CF2F-FD8AC760F9EE}"/>
              </a:ext>
            </a:extLst>
          </p:cNvPr>
          <p:cNvSpPr/>
          <p:nvPr/>
        </p:nvSpPr>
        <p:spPr>
          <a:xfrm>
            <a:off x="1281166" y="3342905"/>
            <a:ext cx="306286" cy="303201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Botón de acción: ir hacia delante o siguiente 26">
            <a:hlinkClick r:id="rId7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A3F55DD8-6B50-B4E6-17E8-C5D0513E833C}"/>
              </a:ext>
            </a:extLst>
          </p:cNvPr>
          <p:cNvSpPr/>
          <p:nvPr/>
        </p:nvSpPr>
        <p:spPr>
          <a:xfrm>
            <a:off x="1291121" y="3848307"/>
            <a:ext cx="306286" cy="303201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Botón de acción: ir hacia delante o siguiente 27">
            <a:hlinkClick r:id="rId8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2537032C-1240-2051-83A4-0F7A9CF34420}"/>
              </a:ext>
            </a:extLst>
          </p:cNvPr>
          <p:cNvSpPr/>
          <p:nvPr/>
        </p:nvSpPr>
        <p:spPr>
          <a:xfrm>
            <a:off x="1281166" y="4373479"/>
            <a:ext cx="306286" cy="303201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Botón de acción: ir hacia delante o siguiente 28">
            <a:hlinkClick r:id="rId9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E2CD723A-EA22-1F3C-D5B3-E4C018DF9F3F}"/>
              </a:ext>
            </a:extLst>
          </p:cNvPr>
          <p:cNvSpPr/>
          <p:nvPr/>
        </p:nvSpPr>
        <p:spPr>
          <a:xfrm>
            <a:off x="1264126" y="5897732"/>
            <a:ext cx="306286" cy="303201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Botón de acción: ir hacia delante o siguiente 29">
            <a:hlinkClick r:id="rId10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686834DB-C2FB-FBE3-3D86-63477A3F0F66}"/>
              </a:ext>
            </a:extLst>
          </p:cNvPr>
          <p:cNvSpPr/>
          <p:nvPr/>
        </p:nvSpPr>
        <p:spPr>
          <a:xfrm>
            <a:off x="1257298" y="6400099"/>
            <a:ext cx="306286" cy="303201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Botón de acción: ir hacia delante o siguiente 30">
            <a:hlinkClick r:id="rId11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4F1C911B-6DBF-6D2A-5BF3-65F6E97EF218}"/>
              </a:ext>
            </a:extLst>
          </p:cNvPr>
          <p:cNvSpPr/>
          <p:nvPr/>
        </p:nvSpPr>
        <p:spPr>
          <a:xfrm>
            <a:off x="1257298" y="6936140"/>
            <a:ext cx="306286" cy="303201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Botón de acción: ir hacia delante o siguiente 31">
            <a:hlinkClick r:id="rId12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4FAB7215-F419-59BF-6FA2-1B82AAC6967E}"/>
              </a:ext>
            </a:extLst>
          </p:cNvPr>
          <p:cNvSpPr/>
          <p:nvPr/>
        </p:nvSpPr>
        <p:spPr>
          <a:xfrm>
            <a:off x="1257298" y="7439108"/>
            <a:ext cx="306286" cy="303201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Botón de acción: ir hacia delante o siguiente 32">
            <a:hlinkClick r:id="rId13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70F742D7-A39D-2159-A122-0E2AE94EC8D7}"/>
              </a:ext>
            </a:extLst>
          </p:cNvPr>
          <p:cNvSpPr/>
          <p:nvPr/>
        </p:nvSpPr>
        <p:spPr>
          <a:xfrm>
            <a:off x="1262222" y="8366059"/>
            <a:ext cx="306286" cy="303201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Botón de acción: ir hacia delante o siguiente 33">
            <a:hlinkClick r:id="rId14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D45D9A0D-0679-0BB9-1445-1F3C21A2D8B1}"/>
              </a:ext>
            </a:extLst>
          </p:cNvPr>
          <p:cNvSpPr/>
          <p:nvPr/>
        </p:nvSpPr>
        <p:spPr>
          <a:xfrm>
            <a:off x="1281166" y="4912210"/>
            <a:ext cx="306286" cy="303201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Botón de acción: ir hacia delante o siguiente 34">
            <a:hlinkClick r:id="rId15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41DCCCB6-B6EC-1626-7DAD-6E0D89A5BE98}"/>
              </a:ext>
            </a:extLst>
          </p:cNvPr>
          <p:cNvSpPr/>
          <p:nvPr/>
        </p:nvSpPr>
        <p:spPr>
          <a:xfrm>
            <a:off x="1262222" y="5395365"/>
            <a:ext cx="306286" cy="303201"/>
          </a:xfrm>
          <a:prstGeom prst="actionButtonForwardNex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F24BAA9-48DB-B12E-FC2E-10D61B993AAA}"/>
              </a:ext>
            </a:extLst>
          </p:cNvPr>
          <p:cNvSpPr txBox="1"/>
          <p:nvPr/>
        </p:nvSpPr>
        <p:spPr>
          <a:xfrm>
            <a:off x="11353800" y="3162300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      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Resumen</a:t>
            </a:r>
          </a:p>
        </p:txBody>
      </p:sp>
      <p:sp>
        <p:nvSpPr>
          <p:cNvPr id="36" name="Botón de acción: ir hacia delante o siguiente 35">
            <a:hlinkClick r:id="rId16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0F057736-5705-D710-946D-7A859CF7FC0F}"/>
              </a:ext>
            </a:extLst>
          </p:cNvPr>
          <p:cNvSpPr/>
          <p:nvPr/>
        </p:nvSpPr>
        <p:spPr>
          <a:xfrm>
            <a:off x="11400249" y="3151610"/>
            <a:ext cx="354758" cy="354543"/>
          </a:xfrm>
          <a:prstGeom prst="actionButtonForwardNext">
            <a:avLst/>
          </a:prstGeom>
          <a:solidFill>
            <a:schemeClr val="tx1">
              <a:lumMod val="50000"/>
              <a:lumOff val="5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Botón de acción: Inicio 23">
            <a:hlinkClick r:id="rId17" action="ppaction://hlinksldjump" highlightClick="1">
              <a:snd r:embed="rId6" name="type.wav"/>
            </a:hlinkClick>
          </p:cNvPr>
          <p:cNvSpPr/>
          <p:nvPr/>
        </p:nvSpPr>
        <p:spPr>
          <a:xfrm>
            <a:off x="16697885" y="9086252"/>
            <a:ext cx="609600" cy="590126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Marcador de fecha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38" name="Marcador de número de diapositiva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18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29450" y="0"/>
            <a:ext cx="11258550" cy="10286998"/>
            <a:chOff x="0" y="0"/>
            <a:chExt cx="15011400" cy="137159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011400" cy="13716000"/>
            </a:xfrm>
            <a:custGeom>
              <a:avLst/>
              <a:gdLst/>
              <a:ahLst/>
              <a:cxnLst/>
              <a:rect l="l" t="t" r="r" b="b"/>
              <a:pathLst>
                <a:path w="15011400" h="13716000">
                  <a:moveTo>
                    <a:pt x="0" y="0"/>
                  </a:moveTo>
                  <a:lnTo>
                    <a:pt x="15011400" y="0"/>
                  </a:lnTo>
                  <a:lnTo>
                    <a:pt x="150114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D625F">
                <a:alpha val="0"/>
              </a:srgbClr>
            </a:solidFill>
          </p:spPr>
          <p:txBody>
            <a:bodyPr wrap="square"/>
            <a:lstStyle/>
            <a:p>
              <a:endParaRPr lang="es-ES"/>
            </a:p>
          </p:txBody>
        </p:sp>
      </p:grpSp>
      <p:sp>
        <p:nvSpPr>
          <p:cNvPr id="4" name="AutoShape 4"/>
          <p:cNvSpPr/>
          <p:nvPr/>
        </p:nvSpPr>
        <p:spPr>
          <a:xfrm rot="5392959">
            <a:off x="11472403" y="5143502"/>
            <a:ext cx="930128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5" name="Group 5"/>
          <p:cNvGrpSpPr/>
          <p:nvPr/>
        </p:nvGrpSpPr>
        <p:grpSpPr>
          <a:xfrm>
            <a:off x="7565613" y="492867"/>
            <a:ext cx="10180296" cy="9301269"/>
            <a:chOff x="0" y="0"/>
            <a:chExt cx="13573728" cy="124016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573761" cy="12401677"/>
            </a:xfrm>
            <a:custGeom>
              <a:avLst/>
              <a:gdLst/>
              <a:ahLst/>
              <a:cxnLst/>
              <a:rect l="l" t="t" r="r" b="b"/>
              <a:pathLst>
                <a:path w="13573761" h="12401677">
                  <a:moveTo>
                    <a:pt x="12700" y="0"/>
                  </a:moveTo>
                  <a:lnTo>
                    <a:pt x="13561061" y="0"/>
                  </a:lnTo>
                  <a:cubicBezTo>
                    <a:pt x="13568046" y="0"/>
                    <a:pt x="13573761" y="5715"/>
                    <a:pt x="13573761" y="12700"/>
                  </a:cubicBezTo>
                  <a:lnTo>
                    <a:pt x="13573761" y="12388977"/>
                  </a:lnTo>
                  <a:cubicBezTo>
                    <a:pt x="13573761" y="12395962"/>
                    <a:pt x="13568046" y="12401677"/>
                    <a:pt x="13561061" y="12401677"/>
                  </a:cubicBezTo>
                  <a:lnTo>
                    <a:pt x="12700" y="12401677"/>
                  </a:lnTo>
                  <a:cubicBezTo>
                    <a:pt x="5715" y="12401677"/>
                    <a:pt x="0" y="12395962"/>
                    <a:pt x="0" y="1238897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2388977"/>
                  </a:lnTo>
                  <a:lnTo>
                    <a:pt x="12700" y="12388977"/>
                  </a:lnTo>
                  <a:lnTo>
                    <a:pt x="12700" y="12376277"/>
                  </a:lnTo>
                  <a:lnTo>
                    <a:pt x="13561061" y="12376277"/>
                  </a:lnTo>
                  <a:lnTo>
                    <a:pt x="13561061" y="12388977"/>
                  </a:lnTo>
                  <a:lnTo>
                    <a:pt x="13548361" y="12388977"/>
                  </a:lnTo>
                  <a:lnTo>
                    <a:pt x="13548361" y="12700"/>
                  </a:lnTo>
                  <a:lnTo>
                    <a:pt x="13561061" y="12700"/>
                  </a:lnTo>
                  <a:lnTo>
                    <a:pt x="13561061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625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AutoShape 7"/>
          <p:cNvSpPr/>
          <p:nvPr/>
        </p:nvSpPr>
        <p:spPr>
          <a:xfrm rot="7648">
            <a:off x="7565602" y="3600450"/>
            <a:ext cx="8562486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8" name="AutoShape 8"/>
          <p:cNvSpPr/>
          <p:nvPr/>
        </p:nvSpPr>
        <p:spPr>
          <a:xfrm rot="7644">
            <a:off x="7565602" y="9071156"/>
            <a:ext cx="8566980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8169214" y="950265"/>
            <a:ext cx="7427735" cy="2250119"/>
            <a:chOff x="0" y="0"/>
            <a:chExt cx="9903646" cy="30001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903646" cy="3000158"/>
            </a:xfrm>
            <a:custGeom>
              <a:avLst/>
              <a:gdLst/>
              <a:ahLst/>
              <a:cxnLst/>
              <a:rect l="l" t="t" r="r" b="b"/>
              <a:pathLst>
                <a:path w="9903646" h="3000158">
                  <a:moveTo>
                    <a:pt x="0" y="0"/>
                  </a:moveTo>
                  <a:lnTo>
                    <a:pt x="9903646" y="0"/>
                  </a:lnTo>
                  <a:lnTo>
                    <a:pt x="9903646" y="3000158"/>
                  </a:lnTo>
                  <a:lnTo>
                    <a:pt x="0" y="30001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9903646" cy="30477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  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Introducción</a:t>
              </a:r>
              <a:endParaRPr lang="en-US" sz="6000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sp>
        <p:nvSpPr>
          <p:cNvPr id="12" name="Freeform 12"/>
          <p:cNvSpPr/>
          <p:nvPr/>
        </p:nvSpPr>
        <p:spPr>
          <a:xfrm>
            <a:off x="809625" y="600075"/>
            <a:ext cx="5410200" cy="4291012"/>
          </a:xfrm>
          <a:custGeom>
            <a:avLst/>
            <a:gdLst/>
            <a:ahLst/>
            <a:cxnLst/>
            <a:rect l="l" t="t" r="r" b="b"/>
            <a:pathLst>
              <a:path w="5410200" h="4291012">
                <a:moveTo>
                  <a:pt x="0" y="0"/>
                </a:moveTo>
                <a:lnTo>
                  <a:pt x="5410200" y="0"/>
                </a:lnTo>
                <a:lnTo>
                  <a:pt x="5410200" y="4291013"/>
                </a:lnTo>
                <a:lnTo>
                  <a:pt x="0" y="42910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420" r="-1942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>
            <a:off x="809625" y="5348288"/>
            <a:ext cx="5410200" cy="4291012"/>
          </a:xfrm>
          <a:custGeom>
            <a:avLst/>
            <a:gdLst/>
            <a:ahLst/>
            <a:cxnLst/>
            <a:rect l="l" t="t" r="r" b="b"/>
            <a:pathLst>
              <a:path w="5410200" h="4291012">
                <a:moveTo>
                  <a:pt x="0" y="0"/>
                </a:moveTo>
                <a:lnTo>
                  <a:pt x="5410200" y="0"/>
                </a:lnTo>
                <a:lnTo>
                  <a:pt x="5410200" y="4291012"/>
                </a:lnTo>
                <a:lnTo>
                  <a:pt x="0" y="42910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420" r="-19420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4" name="Group 14"/>
          <p:cNvGrpSpPr/>
          <p:nvPr/>
        </p:nvGrpSpPr>
        <p:grpSpPr>
          <a:xfrm>
            <a:off x="8169216" y="3598548"/>
            <a:ext cx="7427733" cy="5467845"/>
            <a:chOff x="0" y="0"/>
            <a:chExt cx="9903644" cy="72904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903644" cy="7290460"/>
            </a:xfrm>
            <a:custGeom>
              <a:avLst/>
              <a:gdLst/>
              <a:ahLst/>
              <a:cxnLst/>
              <a:rect l="l" t="t" r="r" b="b"/>
              <a:pathLst>
                <a:path w="9903644" h="7290460">
                  <a:moveTo>
                    <a:pt x="0" y="0"/>
                  </a:moveTo>
                  <a:lnTo>
                    <a:pt x="9903644" y="0"/>
                  </a:lnTo>
                  <a:lnTo>
                    <a:pt x="9903644" y="7290460"/>
                  </a:lnTo>
                  <a:lnTo>
                    <a:pt x="0" y="72904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9903644" cy="733808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just">
                <a:lnSpc>
                  <a:spcPts val="2879"/>
                </a:lnSpc>
              </a:pPr>
              <a:endParaRPr dirty="0"/>
            </a:p>
            <a:p>
              <a:pPr algn="just">
                <a:lnSpc>
                  <a:spcPts val="2999"/>
                </a:lnSpc>
              </a:pPr>
              <a:endParaRPr dirty="0"/>
            </a:p>
            <a:p>
              <a:pPr algn="just">
                <a:lnSpc>
                  <a:spcPts val="2999"/>
                </a:lnSpc>
              </a:pP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El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certificado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profesionalidad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en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Actividades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Administrativas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en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la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Relación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con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el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Cliente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(ADG307_2) es fundamental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porque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acredita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oficialmente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las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competencias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necesarias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para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desempeñarse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eficazmente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en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tareas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recepción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comunicación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dentro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del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ámbito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administrativo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Facilita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la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inserción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laboral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,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mejora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la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calidad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del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servicio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al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cliente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promueve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el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desarrollo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profesional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mediante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conocimientos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actualizados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,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prácticos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adaptados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a las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necesidades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actuales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del mercado </a:t>
              </a:r>
              <a:r>
                <a:rPr lang="en-US" sz="24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laboral</a:t>
              </a:r>
              <a:r>
                <a:rPr lang="en-US" sz="24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  <a:p>
              <a:pPr algn="l">
                <a:lnSpc>
                  <a:spcPts val="3600"/>
                </a:lnSpc>
              </a:pPr>
              <a:endParaRPr lang="en-US" sz="2499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algn="l">
                <a:lnSpc>
                  <a:spcPts val="3600"/>
                </a:lnSpc>
              </a:pPr>
              <a:endParaRPr lang="en-US" sz="2499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5400000">
            <a:off x="13209678" y="4508451"/>
            <a:ext cx="7453528" cy="547688"/>
            <a:chOff x="0" y="0"/>
            <a:chExt cx="9938038" cy="73025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938038" cy="730250"/>
            </a:xfrm>
            <a:custGeom>
              <a:avLst/>
              <a:gdLst/>
              <a:ahLst/>
              <a:cxnLst/>
              <a:rect l="l" t="t" r="r" b="b"/>
              <a:pathLst>
                <a:path w="9938038" h="730250">
                  <a:moveTo>
                    <a:pt x="0" y="0"/>
                  </a:moveTo>
                  <a:lnTo>
                    <a:pt x="9938038" y="0"/>
                  </a:lnTo>
                  <a:lnTo>
                    <a:pt x="9938038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9938038" cy="7683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800"/>
                </a:lnSpc>
              </a:pPr>
              <a:r>
                <a:rPr lang="en-US" sz="150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Administración y gestión en la relación con el cliente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929816" y="9210456"/>
            <a:ext cx="7256332" cy="430612"/>
            <a:chOff x="0" y="0"/>
            <a:chExt cx="9675110" cy="5741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675110" cy="574150"/>
            </a:xfrm>
            <a:custGeom>
              <a:avLst/>
              <a:gdLst/>
              <a:ahLst/>
              <a:cxnLst/>
              <a:rect l="l" t="t" r="r" b="b"/>
              <a:pathLst>
                <a:path w="9675110" h="574150">
                  <a:moveTo>
                    <a:pt x="0" y="0"/>
                  </a:moveTo>
                  <a:lnTo>
                    <a:pt x="9675110" y="0"/>
                  </a:lnTo>
                  <a:lnTo>
                    <a:pt x="9675110" y="574150"/>
                  </a:lnTo>
                  <a:lnTo>
                    <a:pt x="0" y="5741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9675110" cy="6122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980"/>
                </a:lnSpc>
              </a:pPr>
              <a:r>
                <a:rPr lang="en-US" sz="1650" spc="45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20/03/2025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232552" y="8509059"/>
            <a:ext cx="1427862" cy="1132010"/>
            <a:chOff x="0" y="0"/>
            <a:chExt cx="1903816" cy="15093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903816" cy="1509346"/>
            </a:xfrm>
            <a:custGeom>
              <a:avLst/>
              <a:gdLst/>
              <a:ahLst/>
              <a:cxnLst/>
              <a:rect l="l" t="t" r="r" b="b"/>
              <a:pathLst>
                <a:path w="1903816" h="1509346">
                  <a:moveTo>
                    <a:pt x="0" y="0"/>
                  </a:moveTo>
                  <a:lnTo>
                    <a:pt x="1903816" y="0"/>
                  </a:lnTo>
                  <a:lnTo>
                    <a:pt x="1903816" y="1509346"/>
                  </a:lnTo>
                  <a:lnTo>
                    <a:pt x="0" y="150934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04775"/>
              <a:ext cx="1903816" cy="16141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3</a:t>
              </a:r>
            </a:p>
          </p:txBody>
        </p:sp>
      </p:grpSp>
      <p:sp>
        <p:nvSpPr>
          <p:cNvPr id="26" name="Botón de acción: ir al principio 25">
            <a:hlinkClick r:id="rId5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ED0565C2-D687-D89E-9161-1CD1E474DF99}"/>
              </a:ext>
            </a:extLst>
          </p:cNvPr>
          <p:cNvSpPr/>
          <p:nvPr/>
        </p:nvSpPr>
        <p:spPr>
          <a:xfrm>
            <a:off x="8169214" y="1743021"/>
            <a:ext cx="593786" cy="541559"/>
          </a:xfrm>
          <a:prstGeom prst="actionButtonBeginning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  <a:softEdge rad="25400"/>
          </a:effectLst>
          <a:scene3d>
            <a:camera prst="orthographicFront"/>
            <a:lightRig rig="threePt" dir="t"/>
          </a:scene3d>
          <a:sp3d extrusionH="76200" contourW="12700">
            <a:extrusionClr>
              <a:schemeClr val="bg1"/>
            </a:extrusionClr>
            <a:contourClr>
              <a:schemeClr val="accent2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Botón de acción: Inicio 26">
            <a:hlinkClick r:id="rId7" action="ppaction://hlinksldjump" highlightClick="1">
              <a:snd r:embed="rId6" name="type.wav"/>
            </a:hlinkClick>
          </p:cNvPr>
          <p:cNvSpPr/>
          <p:nvPr/>
        </p:nvSpPr>
        <p:spPr>
          <a:xfrm>
            <a:off x="16681212" y="9080681"/>
            <a:ext cx="609600" cy="590126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Marcador de fech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29" name="Marcador de número de diapositiva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8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81782" y="492867"/>
            <a:ext cx="7564123" cy="9301269"/>
            <a:chOff x="0" y="0"/>
            <a:chExt cx="10085498" cy="12401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85451" cy="12401677"/>
            </a:xfrm>
            <a:custGeom>
              <a:avLst/>
              <a:gdLst/>
              <a:ahLst/>
              <a:cxnLst/>
              <a:rect l="l" t="t" r="r" b="b"/>
              <a:pathLst>
                <a:path w="10085451" h="12401677">
                  <a:moveTo>
                    <a:pt x="12700" y="0"/>
                  </a:moveTo>
                  <a:lnTo>
                    <a:pt x="10072751" y="0"/>
                  </a:lnTo>
                  <a:cubicBezTo>
                    <a:pt x="10079736" y="0"/>
                    <a:pt x="10085451" y="5715"/>
                    <a:pt x="10085451" y="12700"/>
                  </a:cubicBezTo>
                  <a:lnTo>
                    <a:pt x="10085451" y="12388977"/>
                  </a:lnTo>
                  <a:cubicBezTo>
                    <a:pt x="10085451" y="12395962"/>
                    <a:pt x="10079736" y="12401677"/>
                    <a:pt x="10072751" y="12401677"/>
                  </a:cubicBezTo>
                  <a:lnTo>
                    <a:pt x="12700" y="12401677"/>
                  </a:lnTo>
                  <a:cubicBezTo>
                    <a:pt x="5715" y="12401677"/>
                    <a:pt x="0" y="12395962"/>
                    <a:pt x="0" y="1238897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2388977"/>
                  </a:lnTo>
                  <a:lnTo>
                    <a:pt x="12700" y="12388977"/>
                  </a:lnTo>
                  <a:lnTo>
                    <a:pt x="12700" y="12376277"/>
                  </a:lnTo>
                  <a:lnTo>
                    <a:pt x="10072751" y="12376277"/>
                  </a:lnTo>
                  <a:lnTo>
                    <a:pt x="10072751" y="12388977"/>
                  </a:lnTo>
                  <a:lnTo>
                    <a:pt x="10060051" y="12388977"/>
                  </a:lnTo>
                  <a:lnTo>
                    <a:pt x="10060051" y="12700"/>
                  </a:lnTo>
                  <a:lnTo>
                    <a:pt x="10072751" y="12700"/>
                  </a:lnTo>
                  <a:lnTo>
                    <a:pt x="10072751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625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AutoShape 4"/>
          <p:cNvSpPr/>
          <p:nvPr/>
        </p:nvSpPr>
        <p:spPr>
          <a:xfrm rot="5392959">
            <a:off x="11472403" y="5143502"/>
            <a:ext cx="930128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rot="11005">
            <a:off x="10181767" y="2857500"/>
            <a:ext cx="5950820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11005">
            <a:off x="10181767" y="9071156"/>
            <a:ext cx="5950820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10656666" y="3396796"/>
            <a:ext cx="4923276" cy="5669597"/>
            <a:chOff x="0" y="0"/>
            <a:chExt cx="6564368" cy="75594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564368" cy="7559463"/>
            </a:xfrm>
            <a:custGeom>
              <a:avLst/>
              <a:gdLst/>
              <a:ahLst/>
              <a:cxnLst/>
              <a:rect l="l" t="t" r="r" b="b"/>
              <a:pathLst>
                <a:path w="6564368" h="7559463">
                  <a:moveTo>
                    <a:pt x="0" y="0"/>
                  </a:moveTo>
                  <a:lnTo>
                    <a:pt x="6564368" y="0"/>
                  </a:lnTo>
                  <a:lnTo>
                    <a:pt x="6564368" y="7559463"/>
                  </a:lnTo>
                  <a:lnTo>
                    <a:pt x="0" y="755946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6564368" cy="7607088"/>
            </a:xfrm>
            <a:prstGeom prst="rect">
              <a:avLst/>
            </a:prstGeom>
          </p:spPr>
          <p:txBody>
            <a:bodyPr lIns="63500" tIns="63500" rIns="63500" bIns="63500" rtlCol="0" anchor="b"/>
            <a:lstStyle/>
            <a:p>
              <a:pPr algn="just">
                <a:lnSpc>
                  <a:spcPts val="2999"/>
                </a:lnSpc>
              </a:pPr>
              <a:endParaRPr dirty="0"/>
            </a:p>
            <a:p>
              <a:pPr algn="just">
                <a:lnSpc>
                  <a:spcPts val="2999"/>
                </a:lnSpc>
              </a:pP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Las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técnicas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recepción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comunicación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son clave para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garantizar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un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servicio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administrativo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eficaz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de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calidad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Estas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técnicas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incluyen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habilidades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como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escucha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activa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,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atención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telefónica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,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gestión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eficiente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de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documentación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,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comunicación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verbal y no verbal,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así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como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el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manejo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de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situaciones</a:t>
              </a:r>
              <a:r>
                <a:rPr lang="en-US" sz="2499" b="1" spc="-184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</a:t>
              </a:r>
              <a:r>
                <a:rPr lang="en-US" sz="2499" b="1" spc="-184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difíciles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en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la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atención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al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cliente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Dominar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estas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habilidades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permite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mejorar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significativamente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la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satisfacción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del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cliente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la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eficiencia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en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el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ámbito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84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administrativo</a:t>
              </a:r>
              <a:r>
                <a:rPr lang="en-US" sz="2499" spc="-184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  <a:p>
              <a:pPr algn="l">
                <a:lnSpc>
                  <a:spcPts val="2699"/>
                </a:lnSpc>
              </a:pPr>
              <a:endParaRPr lang="en-US" sz="2499" spc="-184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algn="l">
                <a:lnSpc>
                  <a:spcPts val="2699"/>
                </a:lnSpc>
              </a:pPr>
              <a:endParaRPr lang="en-US" sz="2499" spc="-184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algn="l">
                <a:lnSpc>
                  <a:spcPts val="2699"/>
                </a:lnSpc>
              </a:pPr>
              <a:endParaRPr lang="en-US" sz="2499" spc="-184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6666" y="698942"/>
            <a:ext cx="4923275" cy="1956181"/>
            <a:chOff x="0" y="0"/>
            <a:chExt cx="6564366" cy="260824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564366" cy="2608241"/>
            </a:xfrm>
            <a:custGeom>
              <a:avLst/>
              <a:gdLst/>
              <a:ahLst/>
              <a:cxnLst/>
              <a:rect l="l" t="t" r="r" b="b"/>
              <a:pathLst>
                <a:path w="6564366" h="2608241">
                  <a:moveTo>
                    <a:pt x="0" y="0"/>
                  </a:moveTo>
                  <a:lnTo>
                    <a:pt x="6564366" y="0"/>
                  </a:lnTo>
                  <a:lnTo>
                    <a:pt x="6564366" y="2608241"/>
                  </a:lnTo>
                  <a:lnTo>
                    <a:pt x="0" y="260824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6564366" cy="26844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799"/>
                </a:lnSpc>
              </a:pPr>
              <a:r>
                <a:rPr lang="en-US" sz="39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   Tema 1: </a:t>
              </a:r>
            </a:p>
            <a:p>
              <a:pPr algn="l">
                <a:lnSpc>
                  <a:spcPts val="4799"/>
                </a:lnSpc>
              </a:pPr>
              <a:r>
                <a:rPr lang="en-US" sz="3999" b="1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Técnicas</a:t>
              </a:r>
              <a:r>
                <a:rPr lang="en-US" sz="3999" b="1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3999" b="1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Recepción</a:t>
              </a:r>
              <a:r>
                <a:rPr lang="en-US" sz="3999" b="1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</a:t>
              </a:r>
              <a:r>
                <a:rPr lang="en-US" sz="3999" b="1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Comunicación</a:t>
              </a:r>
              <a:endParaRPr lang="en-US" sz="3999" b="1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0" y="0"/>
            <a:ext cx="9639300" cy="10287000"/>
          </a:xfrm>
          <a:custGeom>
            <a:avLst/>
            <a:gdLst/>
            <a:ahLst/>
            <a:cxnLst/>
            <a:rect l="l" t="t" r="r" b="b"/>
            <a:pathLst>
              <a:path w="9639300" h="10287000">
                <a:moveTo>
                  <a:pt x="0" y="0"/>
                </a:moveTo>
                <a:lnTo>
                  <a:pt x="9639300" y="0"/>
                </a:lnTo>
                <a:lnTo>
                  <a:pt x="96393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3408" r="-4340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Botón de acción: ir al principio 1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72681F68-578B-317A-1530-5148A09004FD}"/>
              </a:ext>
            </a:extLst>
          </p:cNvPr>
          <p:cNvSpPr/>
          <p:nvPr/>
        </p:nvSpPr>
        <p:spPr>
          <a:xfrm>
            <a:off x="10656666" y="844062"/>
            <a:ext cx="392334" cy="376545"/>
          </a:xfrm>
          <a:prstGeom prst="actionButtonBeginning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Botón de acción: Inicio 14">
            <a:hlinkClick r:id="rId6" action="ppaction://hlinksldjump" highlightClick="1">
              <a:snd r:embed="rId7" name="type.wav"/>
            </a:hlinkClick>
          </p:cNvPr>
          <p:cNvSpPr/>
          <p:nvPr/>
        </p:nvSpPr>
        <p:spPr>
          <a:xfrm>
            <a:off x="16697885" y="9086252"/>
            <a:ext cx="609600" cy="590126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10656666" y="9207877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450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rPr>
              <a:t>20/03/2025</a:t>
            </a:r>
            <a:endParaRPr lang="es-ES" dirty="0"/>
          </a:p>
        </p:txBody>
      </p:sp>
      <p:sp>
        <p:nvSpPr>
          <p:cNvPr id="17" name="Marcador de fecha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18" name="Marcador de número de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8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0065" y="497629"/>
            <a:ext cx="17203816" cy="9301269"/>
            <a:chOff x="0" y="0"/>
            <a:chExt cx="22938422" cy="12401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938360" cy="12401677"/>
            </a:xfrm>
            <a:custGeom>
              <a:avLst/>
              <a:gdLst/>
              <a:ahLst/>
              <a:cxnLst/>
              <a:rect l="l" t="t" r="r" b="b"/>
              <a:pathLst>
                <a:path w="22938360" h="12401677">
                  <a:moveTo>
                    <a:pt x="12700" y="0"/>
                  </a:moveTo>
                  <a:lnTo>
                    <a:pt x="22925660" y="0"/>
                  </a:lnTo>
                  <a:cubicBezTo>
                    <a:pt x="22932645" y="0"/>
                    <a:pt x="22938360" y="5715"/>
                    <a:pt x="22938360" y="12700"/>
                  </a:cubicBezTo>
                  <a:lnTo>
                    <a:pt x="22938360" y="12388977"/>
                  </a:lnTo>
                  <a:cubicBezTo>
                    <a:pt x="22938360" y="12395962"/>
                    <a:pt x="22932645" y="12401677"/>
                    <a:pt x="22925660" y="12401677"/>
                  </a:cubicBezTo>
                  <a:lnTo>
                    <a:pt x="12700" y="12401677"/>
                  </a:lnTo>
                  <a:cubicBezTo>
                    <a:pt x="5715" y="12401677"/>
                    <a:pt x="0" y="12395962"/>
                    <a:pt x="0" y="1238897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2388977"/>
                  </a:lnTo>
                  <a:lnTo>
                    <a:pt x="12700" y="12388977"/>
                  </a:lnTo>
                  <a:lnTo>
                    <a:pt x="12700" y="12376277"/>
                  </a:lnTo>
                  <a:lnTo>
                    <a:pt x="22925660" y="12376277"/>
                  </a:lnTo>
                  <a:lnTo>
                    <a:pt x="22925660" y="12388977"/>
                  </a:lnTo>
                  <a:lnTo>
                    <a:pt x="22912960" y="12388977"/>
                  </a:lnTo>
                  <a:lnTo>
                    <a:pt x="22912960" y="12700"/>
                  </a:lnTo>
                  <a:lnTo>
                    <a:pt x="22925660" y="12700"/>
                  </a:lnTo>
                  <a:lnTo>
                    <a:pt x="22925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625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AutoShape 4"/>
          <p:cNvSpPr/>
          <p:nvPr/>
        </p:nvSpPr>
        <p:spPr>
          <a:xfrm rot="5392959">
            <a:off x="11472403" y="5143502"/>
            <a:ext cx="930128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rot="4202">
            <a:off x="550059" y="2857500"/>
            <a:ext cx="1558251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4202">
            <a:off x="550059" y="9071156"/>
            <a:ext cx="1558251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2416020" y="762359"/>
            <a:ext cx="13697502" cy="2583136"/>
            <a:chOff x="0" y="0"/>
            <a:chExt cx="18263335" cy="34441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263336" cy="3444182"/>
            </a:xfrm>
            <a:custGeom>
              <a:avLst/>
              <a:gdLst/>
              <a:ahLst/>
              <a:cxnLst/>
              <a:rect l="l" t="t" r="r" b="b"/>
              <a:pathLst>
                <a:path w="18263336" h="3444182">
                  <a:moveTo>
                    <a:pt x="0" y="0"/>
                  </a:moveTo>
                  <a:lnTo>
                    <a:pt x="18263336" y="0"/>
                  </a:lnTo>
                  <a:lnTo>
                    <a:pt x="18263336" y="3444182"/>
                  </a:lnTo>
                  <a:lnTo>
                    <a:pt x="0" y="34441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8263335" cy="34918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508"/>
                </a:lnSpc>
              </a:pPr>
              <a:r>
                <a:rPr lang="en-US" sz="5100" b="1" dirty="0" err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Gráfico</a:t>
              </a:r>
              <a:r>
                <a:rPr lang="en-US" sz="5100" b="1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: </a:t>
              </a:r>
            </a:p>
            <a:p>
              <a:pPr algn="l">
                <a:lnSpc>
                  <a:spcPts val="5508"/>
                </a:lnSpc>
              </a:pPr>
              <a:r>
                <a:rPr lang="en-US" sz="51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Visualización</a:t>
              </a:r>
              <a:r>
                <a:rPr lang="en-US" sz="51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del </a:t>
              </a:r>
              <a:r>
                <a:rPr lang="en-US" sz="51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proceso</a:t>
              </a:r>
              <a:r>
                <a:rPr lang="en-US" sz="51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51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administrativo</a:t>
              </a:r>
              <a:r>
                <a:rPr lang="en-US" sz="51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clave</a:t>
              </a:r>
            </a:p>
            <a:p>
              <a:pPr algn="l">
                <a:lnSpc>
                  <a:spcPts val="6480"/>
                </a:lnSpc>
              </a:pPr>
              <a:endParaRPr lang="en-US" sz="5100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3209678" y="4508453"/>
            <a:ext cx="7453530" cy="547688"/>
            <a:chOff x="0" y="0"/>
            <a:chExt cx="9938040" cy="7302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938040" cy="730250"/>
            </a:xfrm>
            <a:custGeom>
              <a:avLst/>
              <a:gdLst/>
              <a:ahLst/>
              <a:cxnLst/>
              <a:rect l="l" t="t" r="r" b="b"/>
              <a:pathLst>
                <a:path w="9938040" h="730250">
                  <a:moveTo>
                    <a:pt x="0" y="0"/>
                  </a:moveTo>
                  <a:lnTo>
                    <a:pt x="9938040" y="0"/>
                  </a:lnTo>
                  <a:lnTo>
                    <a:pt x="993804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938040" cy="7683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800"/>
                </a:lnSpc>
              </a:pPr>
              <a:r>
                <a:rPr lang="en-US" sz="150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Administración y gestión en la relación con el cliente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2978" y="9210456"/>
            <a:ext cx="4732344" cy="430612"/>
            <a:chOff x="0" y="0"/>
            <a:chExt cx="6309792" cy="5741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09792" cy="574150"/>
            </a:xfrm>
            <a:custGeom>
              <a:avLst/>
              <a:gdLst/>
              <a:ahLst/>
              <a:cxnLst/>
              <a:rect l="l" t="t" r="r" b="b"/>
              <a:pathLst>
                <a:path w="6309792" h="574150">
                  <a:moveTo>
                    <a:pt x="0" y="0"/>
                  </a:moveTo>
                  <a:lnTo>
                    <a:pt x="6309792" y="0"/>
                  </a:lnTo>
                  <a:lnTo>
                    <a:pt x="6309792" y="574150"/>
                  </a:lnTo>
                  <a:lnTo>
                    <a:pt x="0" y="5741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6309792" cy="6122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1980"/>
                </a:lnSpc>
              </a:pPr>
              <a:r>
                <a:rPr lang="en-US" sz="1650" spc="45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20/03/2025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232552" y="8509059"/>
            <a:ext cx="1427862" cy="1132010"/>
            <a:chOff x="0" y="0"/>
            <a:chExt cx="1903816" cy="15093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03816" cy="1509346"/>
            </a:xfrm>
            <a:custGeom>
              <a:avLst/>
              <a:gdLst/>
              <a:ahLst/>
              <a:cxnLst/>
              <a:rect l="l" t="t" r="r" b="b"/>
              <a:pathLst>
                <a:path w="1903816" h="1509346">
                  <a:moveTo>
                    <a:pt x="0" y="0"/>
                  </a:moveTo>
                  <a:lnTo>
                    <a:pt x="1903816" y="0"/>
                  </a:lnTo>
                  <a:lnTo>
                    <a:pt x="1903816" y="1509346"/>
                  </a:lnTo>
                  <a:lnTo>
                    <a:pt x="0" y="150934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04775"/>
              <a:ext cx="1903816" cy="16141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5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416020" y="4250370"/>
            <a:ext cx="1786259" cy="893130"/>
            <a:chOff x="0" y="0"/>
            <a:chExt cx="812800" cy="406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2855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b="1" spc="41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Recepción inicial del cliente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121904" y="4250370"/>
            <a:ext cx="1786259" cy="893130"/>
            <a:chOff x="30582" y="23025"/>
            <a:chExt cx="812800" cy="406400"/>
          </a:xfrm>
        </p:grpSpPr>
        <p:sp>
          <p:nvSpPr>
            <p:cNvPr id="23" name="Freeform 23"/>
            <p:cNvSpPr/>
            <p:nvPr/>
          </p:nvSpPr>
          <p:spPr>
            <a:xfrm>
              <a:off x="30582" y="23025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2855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0891" y="38842"/>
              <a:ext cx="731909" cy="3675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b="1" spc="41" dirty="0" err="1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Registro</a:t>
              </a:r>
              <a:r>
                <a:rPr lang="en-US" sz="1650" b="1" spc="41" dirty="0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y </a:t>
              </a:r>
              <a:r>
                <a:rPr lang="en-US" sz="1650" b="1" spc="41" dirty="0" err="1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gestión</a:t>
              </a:r>
              <a:r>
                <a:rPr lang="en-US" sz="1650" b="1" spc="41" dirty="0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de la </a:t>
              </a:r>
              <a:r>
                <a:rPr lang="en-US" sz="1650" b="1" spc="41" dirty="0" err="1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información</a:t>
              </a:r>
              <a:endParaRPr lang="en-US" sz="1650" b="1" spc="41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973766" y="4250370"/>
            <a:ext cx="1786259" cy="893130"/>
            <a:chOff x="0" y="0"/>
            <a:chExt cx="812800" cy="406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2855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b="1" spc="41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Comunicación efectiva interna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965663" y="4250370"/>
            <a:ext cx="1786259" cy="893130"/>
            <a:chOff x="0" y="0"/>
            <a:chExt cx="812800" cy="4064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2855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b="1" spc="41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Resolución eficaz y seguimiento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210873" y="4250370"/>
            <a:ext cx="1786259" cy="893130"/>
            <a:chOff x="0" y="0"/>
            <a:chExt cx="812800" cy="4064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2855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38842"/>
              <a:ext cx="812800" cy="3675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b="1" spc="41" dirty="0" err="1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Escucha</a:t>
              </a:r>
              <a:r>
                <a:rPr lang="en-US" sz="1650" b="1" spc="41" dirty="0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</a:t>
              </a:r>
              <a:r>
                <a:rPr lang="en-US" sz="1650" b="1" spc="41" dirty="0" err="1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activa</a:t>
              </a:r>
              <a:r>
                <a:rPr lang="en-US" sz="1650" b="1" spc="41" dirty="0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y </a:t>
              </a:r>
              <a:r>
                <a:rPr lang="en-US" sz="1650" b="1" spc="41" dirty="0" err="1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toma</a:t>
              </a:r>
              <a:r>
                <a:rPr lang="en-US" sz="1650" b="1" spc="41" dirty="0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de </a:t>
              </a:r>
              <a:r>
                <a:rPr lang="en-US" sz="1650" b="1" spc="41" dirty="0" err="1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datos</a:t>
              </a:r>
              <a:r>
                <a:rPr lang="en-US" sz="1650" b="1" spc="41" dirty="0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</a:t>
              </a:r>
              <a:r>
                <a:rPr lang="en-US" sz="1650" b="1" spc="41" dirty="0" err="1">
                  <a:solidFill>
                    <a:srgbClr val="000000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relevantes</a:t>
              </a:r>
              <a:endParaRPr lang="en-US" sz="1650" b="1" spc="41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endParaRPr>
            </a:p>
          </p:txBody>
        </p:sp>
      </p:grpSp>
      <p:sp>
        <p:nvSpPr>
          <p:cNvPr id="34" name="Freeform 34"/>
          <p:cNvSpPr/>
          <p:nvPr/>
        </p:nvSpPr>
        <p:spPr>
          <a:xfrm>
            <a:off x="4249938" y="4477121"/>
            <a:ext cx="960935" cy="439628"/>
          </a:xfrm>
          <a:custGeom>
            <a:avLst/>
            <a:gdLst/>
            <a:ahLst/>
            <a:cxnLst/>
            <a:rect l="l" t="t" r="r" b="b"/>
            <a:pathLst>
              <a:path w="960935" h="439628">
                <a:moveTo>
                  <a:pt x="0" y="0"/>
                </a:moveTo>
                <a:lnTo>
                  <a:pt x="960935" y="0"/>
                </a:lnTo>
                <a:lnTo>
                  <a:pt x="960935" y="439628"/>
                </a:lnTo>
                <a:lnTo>
                  <a:pt x="0" y="4396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5" name="Freeform 35"/>
          <p:cNvSpPr/>
          <p:nvPr/>
        </p:nvSpPr>
        <p:spPr>
          <a:xfrm>
            <a:off x="9981711" y="4477121"/>
            <a:ext cx="960935" cy="439628"/>
          </a:xfrm>
          <a:custGeom>
            <a:avLst/>
            <a:gdLst/>
            <a:ahLst/>
            <a:cxnLst/>
            <a:rect l="l" t="t" r="r" b="b"/>
            <a:pathLst>
              <a:path w="960935" h="439628">
                <a:moveTo>
                  <a:pt x="0" y="0"/>
                </a:moveTo>
                <a:lnTo>
                  <a:pt x="960935" y="0"/>
                </a:lnTo>
                <a:lnTo>
                  <a:pt x="960935" y="439628"/>
                </a:lnTo>
                <a:lnTo>
                  <a:pt x="0" y="4396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6" name="Freeform 36"/>
          <p:cNvSpPr/>
          <p:nvPr/>
        </p:nvSpPr>
        <p:spPr>
          <a:xfrm>
            <a:off x="7044757" y="4477121"/>
            <a:ext cx="960935" cy="439628"/>
          </a:xfrm>
          <a:custGeom>
            <a:avLst/>
            <a:gdLst/>
            <a:ahLst/>
            <a:cxnLst/>
            <a:rect l="l" t="t" r="r" b="b"/>
            <a:pathLst>
              <a:path w="960935" h="439628">
                <a:moveTo>
                  <a:pt x="0" y="0"/>
                </a:moveTo>
                <a:lnTo>
                  <a:pt x="960935" y="0"/>
                </a:lnTo>
                <a:lnTo>
                  <a:pt x="960935" y="439628"/>
                </a:lnTo>
                <a:lnTo>
                  <a:pt x="0" y="4396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7" name="Freeform 37"/>
          <p:cNvSpPr/>
          <p:nvPr/>
        </p:nvSpPr>
        <p:spPr>
          <a:xfrm>
            <a:off x="12860004" y="4562482"/>
            <a:ext cx="960935" cy="439628"/>
          </a:xfrm>
          <a:custGeom>
            <a:avLst/>
            <a:gdLst/>
            <a:ahLst/>
            <a:cxnLst/>
            <a:rect l="l" t="t" r="r" b="b"/>
            <a:pathLst>
              <a:path w="960935" h="439628">
                <a:moveTo>
                  <a:pt x="0" y="0"/>
                </a:moveTo>
                <a:lnTo>
                  <a:pt x="960935" y="0"/>
                </a:lnTo>
                <a:lnTo>
                  <a:pt x="960935" y="439628"/>
                </a:lnTo>
                <a:lnTo>
                  <a:pt x="0" y="4396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8" name="Group 38"/>
          <p:cNvGrpSpPr/>
          <p:nvPr/>
        </p:nvGrpSpPr>
        <p:grpSpPr>
          <a:xfrm>
            <a:off x="2519064" y="5819411"/>
            <a:ext cx="13249871" cy="2583136"/>
            <a:chOff x="0" y="0"/>
            <a:chExt cx="17666495" cy="344418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7666495" cy="3444182"/>
            </a:xfrm>
            <a:custGeom>
              <a:avLst/>
              <a:gdLst/>
              <a:ahLst/>
              <a:cxnLst/>
              <a:rect l="l" t="t" r="r" b="b"/>
              <a:pathLst>
                <a:path w="17666495" h="3444182">
                  <a:moveTo>
                    <a:pt x="0" y="0"/>
                  </a:moveTo>
                  <a:lnTo>
                    <a:pt x="17666495" y="0"/>
                  </a:lnTo>
                  <a:lnTo>
                    <a:pt x="17666495" y="3444182"/>
                  </a:lnTo>
                  <a:lnTo>
                    <a:pt x="0" y="34441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17666495" cy="34632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699"/>
                </a:lnSpc>
              </a:pPr>
              <a:r>
                <a:rPr lang="en-US" sz="2499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Este gráfico muestra claramente las etapas clave del proceso administrativo en la recepción y comunicación, facilitando la comprensión visual del flujo de trabajo y permitiendo identificar puntos críticos para optimizar la atención al cliente.</a:t>
              </a:r>
            </a:p>
            <a:p>
              <a:pPr algn="just">
                <a:lnSpc>
                  <a:spcPts val="2699"/>
                </a:lnSpc>
              </a:pPr>
              <a:endParaRPr lang="en-US" sz="2499" b="1">
                <a:solidFill>
                  <a:srgbClr val="ED625F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endParaRPr>
            </a:p>
          </p:txBody>
        </p:sp>
      </p:grpSp>
      <p:sp>
        <p:nvSpPr>
          <p:cNvPr id="41" name="Botón de acción: ir al principio 40">
            <a:hlinkClick r:id="rId5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264742A2-249C-477E-6305-1C0DE2DBE6A4}"/>
              </a:ext>
            </a:extLst>
          </p:cNvPr>
          <p:cNvSpPr/>
          <p:nvPr/>
        </p:nvSpPr>
        <p:spPr>
          <a:xfrm>
            <a:off x="1752600" y="971800"/>
            <a:ext cx="402827" cy="492830"/>
          </a:xfrm>
          <a:prstGeom prst="actionButtonBeginning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Botón de acción: Inicio 41">
            <a:hlinkClick r:id="rId7" action="ppaction://hlinksldjump" highlightClick="1">
              <a:snd r:embed="rId6" name="type.wav"/>
            </a:hlinkClick>
          </p:cNvPr>
          <p:cNvSpPr/>
          <p:nvPr/>
        </p:nvSpPr>
        <p:spPr>
          <a:xfrm>
            <a:off x="16662599" y="9116411"/>
            <a:ext cx="609600" cy="590126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Marcador de fecha 4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44" name="Marcador de número de diapositiva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8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2091" y="492867"/>
            <a:ext cx="17203816" cy="9301269"/>
            <a:chOff x="0" y="0"/>
            <a:chExt cx="22938422" cy="12401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938360" cy="12401677"/>
            </a:xfrm>
            <a:custGeom>
              <a:avLst/>
              <a:gdLst/>
              <a:ahLst/>
              <a:cxnLst/>
              <a:rect l="l" t="t" r="r" b="b"/>
              <a:pathLst>
                <a:path w="22938360" h="12401677">
                  <a:moveTo>
                    <a:pt x="12700" y="0"/>
                  </a:moveTo>
                  <a:lnTo>
                    <a:pt x="22925660" y="0"/>
                  </a:lnTo>
                  <a:cubicBezTo>
                    <a:pt x="22932645" y="0"/>
                    <a:pt x="22938360" y="5715"/>
                    <a:pt x="22938360" y="12700"/>
                  </a:cubicBezTo>
                  <a:lnTo>
                    <a:pt x="22938360" y="12388977"/>
                  </a:lnTo>
                  <a:cubicBezTo>
                    <a:pt x="22938360" y="12395962"/>
                    <a:pt x="22932645" y="12401677"/>
                    <a:pt x="22925660" y="12401677"/>
                  </a:cubicBezTo>
                  <a:lnTo>
                    <a:pt x="12700" y="12401677"/>
                  </a:lnTo>
                  <a:cubicBezTo>
                    <a:pt x="5715" y="12401677"/>
                    <a:pt x="0" y="12395962"/>
                    <a:pt x="0" y="1238897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2388977"/>
                  </a:lnTo>
                  <a:lnTo>
                    <a:pt x="12700" y="12388977"/>
                  </a:lnTo>
                  <a:lnTo>
                    <a:pt x="12700" y="12376277"/>
                  </a:lnTo>
                  <a:lnTo>
                    <a:pt x="22925660" y="12376277"/>
                  </a:lnTo>
                  <a:lnTo>
                    <a:pt x="22925660" y="12388977"/>
                  </a:lnTo>
                  <a:lnTo>
                    <a:pt x="22912960" y="12388977"/>
                  </a:lnTo>
                  <a:lnTo>
                    <a:pt x="22912960" y="12700"/>
                  </a:lnTo>
                  <a:lnTo>
                    <a:pt x="22925660" y="12700"/>
                  </a:lnTo>
                  <a:lnTo>
                    <a:pt x="22925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625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AutoShape 4"/>
          <p:cNvSpPr/>
          <p:nvPr/>
        </p:nvSpPr>
        <p:spPr>
          <a:xfrm rot="5392959">
            <a:off x="11472403" y="5143502"/>
            <a:ext cx="930128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rot="4202">
            <a:off x="550059" y="2857500"/>
            <a:ext cx="1558251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4202">
            <a:off x="550059" y="9071156"/>
            <a:ext cx="1558251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1257298" y="818871"/>
            <a:ext cx="14290912" cy="1963674"/>
            <a:chOff x="0" y="0"/>
            <a:chExt cx="19054550" cy="26182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054550" cy="2618232"/>
            </a:xfrm>
            <a:custGeom>
              <a:avLst/>
              <a:gdLst/>
              <a:ahLst/>
              <a:cxnLst/>
              <a:rect l="l" t="t" r="r" b="b"/>
              <a:pathLst>
                <a:path w="19054550" h="2618232">
                  <a:moveTo>
                    <a:pt x="0" y="0"/>
                  </a:moveTo>
                  <a:lnTo>
                    <a:pt x="19054550" y="0"/>
                  </a:lnTo>
                  <a:lnTo>
                    <a:pt x="19054550" y="2618232"/>
                  </a:lnTo>
                  <a:lnTo>
                    <a:pt x="0" y="26182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9054550" cy="26658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    </a:t>
              </a:r>
              <a:r>
                <a:rPr lang="en-US" sz="6000" b="1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Tabla</a:t>
              </a:r>
              <a:r>
                <a:rPr lang="en-US" sz="6000" b="1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:</a:t>
              </a: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</a:p>
            <a:p>
              <a:pPr algn="l">
                <a:lnSpc>
                  <a:spcPts val="6480"/>
                </a:lnSpc>
              </a:pP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Comparativa</a:t>
              </a: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técnicas</a:t>
              </a: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recepción</a:t>
              </a:r>
              <a:endParaRPr lang="en-US" sz="6000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1257298" y="3341006"/>
          <a:ext cx="14327586" cy="4281486"/>
        </p:xfrm>
        <a:graphic>
          <a:graphicData uri="http://schemas.openxmlformats.org/drawingml/2006/table">
            <a:tbl>
              <a:tblPr/>
              <a:tblGrid>
                <a:gridCol w="286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6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3530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 b="1">
                          <a:solidFill>
                            <a:srgbClr val="000000"/>
                          </a:solidFill>
                          <a:latin typeface="Univers Condensed Bold"/>
                          <a:ea typeface="Univers Condensed Bold"/>
                          <a:cs typeface="Univers Condensed Bold"/>
                          <a:sym typeface="Univers Condensed Bold"/>
                        </a:rPr>
                        <a:t>Técnica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000000"/>
                          </a:solidFill>
                          <a:latin typeface="Univers Condensed Bold"/>
                          <a:ea typeface="Univers Condensed Bold"/>
                          <a:cs typeface="Univers Condensed Bold"/>
                          <a:sym typeface="Univers Condensed Bold"/>
                        </a:rPr>
                        <a:t>Ventajas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000000"/>
                          </a:solidFill>
                          <a:latin typeface="Univers Condensed Bold"/>
                          <a:ea typeface="Univers Condensed Bold"/>
                          <a:cs typeface="Univers Condensed Bold"/>
                          <a:sym typeface="Univers Condensed Bold"/>
                        </a:rPr>
                        <a:t>Áreas de mejora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448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000000"/>
                          </a:solidFill>
                          <a:latin typeface="Univers Condensed Bold"/>
                          <a:ea typeface="Univers Condensed Bold"/>
                          <a:cs typeface="Univers Condensed Bold"/>
                          <a:sym typeface="Univers Condensed Bold"/>
                        </a:rPr>
                        <a:t>Atención telefónica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Rapidez, comunicación directa, acceso inmediato al cliente.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Riesgo de malentendidos o distracciones.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448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000000"/>
                          </a:solidFill>
                          <a:latin typeface="Univers Condensed Bold"/>
                          <a:ea typeface="Univers Condensed Bold"/>
                          <a:cs typeface="Univers Condensed Bold"/>
                          <a:sym typeface="Univers Condensed Bold"/>
                        </a:rPr>
                        <a:t>Atención presencial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Comunicación directa y personalizada, genera confianza inmediata.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Puede requerir más tiempo y recursos físicos.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448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000000"/>
                          </a:solidFill>
                          <a:latin typeface="Univers Condensed Bold"/>
                          <a:ea typeface="Univers Condensed Bold"/>
                          <a:cs typeface="Univers Condensed Bold"/>
                          <a:sym typeface="Univers Condensed Bold"/>
                        </a:rPr>
                        <a:t>Correo electrónico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Registro claro y documentación escrita.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Menos inmediato, posibilidad de malentendidos.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448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000000"/>
                          </a:solidFill>
                          <a:latin typeface="Univers Condensed Bold"/>
                          <a:ea typeface="Univers Condensed Bold"/>
                          <a:cs typeface="Univers Condensed Bold"/>
                          <a:sym typeface="Univers Condensed Bold"/>
                        </a:rPr>
                        <a:t>Chat en línea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Comunicación rápida y eficaz.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Limitación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en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profundidad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 y </a:t>
                      </a: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claridad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en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algunos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temas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Univers Condensed"/>
                          <a:ea typeface="Univers Condensed"/>
                          <a:cs typeface="Univers Condensed"/>
                          <a:sym typeface="Univers Condensed"/>
                        </a:rPr>
                        <a:t>.</a:t>
                      </a:r>
                      <a:endParaRPr lang="en-US" sz="1100" dirty="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ED6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1" name="Group 11"/>
          <p:cNvGrpSpPr/>
          <p:nvPr/>
        </p:nvGrpSpPr>
        <p:grpSpPr>
          <a:xfrm rot="5400000">
            <a:off x="13209678" y="4508453"/>
            <a:ext cx="7453530" cy="547688"/>
            <a:chOff x="0" y="0"/>
            <a:chExt cx="9938040" cy="7302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938040" cy="730250"/>
            </a:xfrm>
            <a:custGeom>
              <a:avLst/>
              <a:gdLst/>
              <a:ahLst/>
              <a:cxnLst/>
              <a:rect l="l" t="t" r="r" b="b"/>
              <a:pathLst>
                <a:path w="9938040" h="730250">
                  <a:moveTo>
                    <a:pt x="0" y="0"/>
                  </a:moveTo>
                  <a:lnTo>
                    <a:pt x="9938040" y="0"/>
                  </a:lnTo>
                  <a:lnTo>
                    <a:pt x="993804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9938040" cy="7683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800"/>
                </a:lnSpc>
              </a:pPr>
              <a:r>
                <a:rPr lang="en-US" sz="150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Administración y gestión en la relación con el cliente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2978" y="9210456"/>
            <a:ext cx="4732344" cy="430612"/>
            <a:chOff x="0" y="0"/>
            <a:chExt cx="6309792" cy="5741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09792" cy="574150"/>
            </a:xfrm>
            <a:custGeom>
              <a:avLst/>
              <a:gdLst/>
              <a:ahLst/>
              <a:cxnLst/>
              <a:rect l="l" t="t" r="r" b="b"/>
              <a:pathLst>
                <a:path w="6309792" h="574150">
                  <a:moveTo>
                    <a:pt x="0" y="0"/>
                  </a:moveTo>
                  <a:lnTo>
                    <a:pt x="6309792" y="0"/>
                  </a:lnTo>
                  <a:lnTo>
                    <a:pt x="6309792" y="574150"/>
                  </a:lnTo>
                  <a:lnTo>
                    <a:pt x="0" y="5741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309792" cy="6122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1980"/>
                </a:lnSpc>
              </a:pPr>
              <a:r>
                <a:rPr lang="en-US" sz="1650" spc="45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20/03/2025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232552" y="8509059"/>
            <a:ext cx="1427862" cy="1132010"/>
            <a:chOff x="0" y="0"/>
            <a:chExt cx="1903816" cy="15093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03816" cy="1509346"/>
            </a:xfrm>
            <a:custGeom>
              <a:avLst/>
              <a:gdLst/>
              <a:ahLst/>
              <a:cxnLst/>
              <a:rect l="l" t="t" r="r" b="b"/>
              <a:pathLst>
                <a:path w="1903816" h="1509346">
                  <a:moveTo>
                    <a:pt x="0" y="0"/>
                  </a:moveTo>
                  <a:lnTo>
                    <a:pt x="1903816" y="0"/>
                  </a:lnTo>
                  <a:lnTo>
                    <a:pt x="1903816" y="1509346"/>
                  </a:lnTo>
                  <a:lnTo>
                    <a:pt x="0" y="150934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1903816" cy="16141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6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57298" y="7622493"/>
            <a:ext cx="14984810" cy="1773131"/>
            <a:chOff x="0" y="0"/>
            <a:chExt cx="19054550" cy="22546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9054550" cy="2254698"/>
            </a:xfrm>
            <a:custGeom>
              <a:avLst/>
              <a:gdLst/>
              <a:ahLst/>
              <a:cxnLst/>
              <a:rect l="l" t="t" r="r" b="b"/>
              <a:pathLst>
                <a:path w="19054550" h="2254698">
                  <a:moveTo>
                    <a:pt x="0" y="0"/>
                  </a:moveTo>
                  <a:lnTo>
                    <a:pt x="19054550" y="0"/>
                  </a:lnTo>
                  <a:lnTo>
                    <a:pt x="19054550" y="2254698"/>
                  </a:lnTo>
                  <a:lnTo>
                    <a:pt x="0" y="22546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9054550" cy="22737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99"/>
                </a:lnSpc>
              </a:pPr>
              <a:r>
                <a:rPr lang="en-US" sz="2499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Esta tabla ofrece una comparación visual rápida de diferentes técnicas empleadas en recepción, facilitando la elección de la técnica más adecuada según la situación administrativa concreta.</a:t>
              </a:r>
            </a:p>
            <a:p>
              <a:pPr algn="l">
                <a:lnSpc>
                  <a:spcPts val="2699"/>
                </a:lnSpc>
              </a:pPr>
              <a:endParaRPr lang="en-US" sz="2499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sp>
        <p:nvSpPr>
          <p:cNvPr id="23" name="Botón de acción: ir al principio 2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3A228B2-827D-83A9-8120-7994291E9FE9}"/>
              </a:ext>
            </a:extLst>
          </p:cNvPr>
          <p:cNvSpPr/>
          <p:nvPr/>
        </p:nvSpPr>
        <p:spPr>
          <a:xfrm>
            <a:off x="1257298" y="978174"/>
            <a:ext cx="601540" cy="601511"/>
          </a:xfrm>
          <a:prstGeom prst="actionButtonBeginning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Botón de acción: Inicio 23">
            <a:hlinkClick r:id="rId5" action="ppaction://hlinksldjump" highlightClick="1">
              <a:snd r:embed="rId6" name="type.wav"/>
            </a:hlinkClick>
          </p:cNvPr>
          <p:cNvSpPr/>
          <p:nvPr/>
        </p:nvSpPr>
        <p:spPr>
          <a:xfrm>
            <a:off x="16697885" y="9086252"/>
            <a:ext cx="609600" cy="590126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Marcador de fech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26" name="Marcador de número de diapositiva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7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77" b="-777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1371006" y="1006927"/>
            <a:ext cx="4372944" cy="5905583"/>
            <a:chOff x="0" y="-104775"/>
            <a:chExt cx="5830592" cy="78741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830592" cy="7769336"/>
            </a:xfrm>
            <a:custGeom>
              <a:avLst/>
              <a:gdLst/>
              <a:ahLst/>
              <a:cxnLst/>
              <a:rect l="l" t="t" r="r" b="b"/>
              <a:pathLst>
                <a:path w="5830592" h="7769336">
                  <a:moveTo>
                    <a:pt x="0" y="0"/>
                  </a:moveTo>
                  <a:lnTo>
                    <a:pt x="5830592" y="0"/>
                  </a:lnTo>
                  <a:lnTo>
                    <a:pt x="5830592" y="7769336"/>
                  </a:lnTo>
                  <a:lnTo>
                    <a:pt x="0" y="77693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04775"/>
              <a:ext cx="5830592" cy="551543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rtlCol="0" anchor="t">
              <a:scene3d>
                <a:camera prst="orthographicFront"/>
                <a:lightRig rig="threePt" dir="t"/>
              </a:scene3d>
              <a:sp3d extrusionH="57150">
                <a:bevelT w="38100" h="38100"/>
                <a:bevelB w="38100" h="38100" prst="relaxedInset"/>
              </a:sp3d>
            </a:bodyPr>
            <a:lstStyle/>
            <a:p>
              <a:pPr algn="l">
                <a:lnSpc>
                  <a:spcPts val="6480"/>
                </a:lnSpc>
              </a:pPr>
              <a:r>
                <a:rPr lang="en-US" sz="5400" b="1" dirty="0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La </a:t>
              </a:r>
              <a:r>
                <a:rPr lang="en-US" sz="5400" b="1" dirty="0" err="1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manera</a:t>
              </a:r>
              <a:r>
                <a:rPr lang="en-US" sz="5400" b="1" dirty="0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5400" b="1" dirty="0" err="1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empezar</a:t>
              </a:r>
              <a:r>
                <a:rPr lang="en-US" sz="5400" b="1" dirty="0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 es </a:t>
              </a:r>
              <a:r>
                <a:rPr lang="en-US" sz="5400" b="1" dirty="0" err="1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dejar</a:t>
              </a:r>
              <a:r>
                <a:rPr lang="en-US" sz="5400" b="1" dirty="0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5400" b="1" dirty="0" err="1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hablar</a:t>
              </a:r>
              <a:r>
                <a:rPr lang="en-US" sz="5400" b="1" dirty="0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 y </a:t>
              </a:r>
              <a:r>
                <a:rPr lang="en-US" sz="5400" b="1" dirty="0" err="1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comenzar</a:t>
              </a:r>
              <a:r>
                <a:rPr lang="en-US" sz="5400" b="1" dirty="0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 a </a:t>
              </a:r>
              <a:r>
                <a:rPr lang="en-US" sz="5400" b="1" dirty="0" err="1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actuar</a:t>
              </a:r>
              <a:r>
                <a:rPr lang="en-US" sz="5400" dirty="0">
                  <a:solidFill>
                    <a:srgbClr val="FFFFFF"/>
                  </a:solidFill>
                  <a:effectLst>
                    <a:outerShdw blurRad="50800" dist="50800" dir="2580000" sx="34000" sy="34000" algn="ctr" rotWithShape="0">
                      <a:schemeClr val="tx1">
                        <a:lumMod val="50000"/>
                        <a:lumOff val="50000"/>
                        <a:alpha val="29000"/>
                      </a:schemeClr>
                    </a:outerShdw>
                  </a:effectLst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370470" y="7508082"/>
            <a:ext cx="5414962" cy="1276350"/>
            <a:chOff x="0" y="0"/>
            <a:chExt cx="7219950" cy="1701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219950" cy="1701800"/>
            </a:xfrm>
            <a:custGeom>
              <a:avLst/>
              <a:gdLst/>
              <a:ahLst/>
              <a:cxnLst/>
              <a:rect l="l" t="t" r="r" b="b"/>
              <a:pathLst>
                <a:path w="7219950" h="1701800">
                  <a:moveTo>
                    <a:pt x="0" y="0"/>
                  </a:moveTo>
                  <a:lnTo>
                    <a:pt x="7219950" y="0"/>
                  </a:lnTo>
                  <a:lnTo>
                    <a:pt x="7219950" y="1701800"/>
                  </a:lnTo>
                  <a:lnTo>
                    <a:pt x="0" y="1701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76225"/>
              <a:ext cx="7219950" cy="1978025"/>
            </a:xfrm>
            <a:prstGeom prst="rect">
              <a:avLst/>
            </a:prstGeom>
          </p:spPr>
          <p:txBody>
            <a:bodyPr lIns="0" tIns="0" rIns="0" bIns="0" rtlCol="0" anchor="b">
              <a:scene3d>
                <a:camera prst="orthographicFront"/>
                <a:lightRig rig="threePt" dir="t"/>
              </a:scene3d>
              <a:sp3d extrusionH="57150">
                <a:bevelT w="38100" h="38100"/>
                <a:bevelB w="38100" h="38100" prst="relaxedInset"/>
              </a:sp3d>
            </a:bodyPr>
            <a:lstStyle/>
            <a:p>
              <a:pPr algn="l">
                <a:lnSpc>
                  <a:spcPts val="7056"/>
                </a:lnSpc>
              </a:pPr>
              <a:r>
                <a:rPr lang="en-US" sz="4200" b="1" dirty="0">
                  <a:solidFill>
                    <a:srgbClr val="FFFFF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Walt Disney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371005" y="9168698"/>
            <a:ext cx="4514490" cy="472371"/>
            <a:chOff x="0" y="0"/>
            <a:chExt cx="6019320" cy="6298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19320" cy="629828"/>
            </a:xfrm>
            <a:custGeom>
              <a:avLst/>
              <a:gdLst/>
              <a:ahLst/>
              <a:cxnLst/>
              <a:rect l="l" t="t" r="r" b="b"/>
              <a:pathLst>
                <a:path w="6019320" h="629828">
                  <a:moveTo>
                    <a:pt x="0" y="0"/>
                  </a:moveTo>
                  <a:lnTo>
                    <a:pt x="6019320" y="0"/>
                  </a:lnTo>
                  <a:lnTo>
                    <a:pt x="6019320" y="629828"/>
                  </a:lnTo>
                  <a:lnTo>
                    <a:pt x="0" y="62982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019320" cy="66792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980"/>
                </a:lnSpc>
              </a:pPr>
              <a:r>
                <a:rPr lang="en-US" sz="1650" b="1" spc="450" dirty="0">
                  <a:solidFill>
                    <a:srgbClr val="FFFFF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20/03/2025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3209678" y="4508453"/>
            <a:ext cx="7453530" cy="547688"/>
            <a:chOff x="0" y="0"/>
            <a:chExt cx="9938040" cy="7302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938040" cy="730250"/>
            </a:xfrm>
            <a:custGeom>
              <a:avLst/>
              <a:gdLst/>
              <a:ahLst/>
              <a:cxnLst/>
              <a:rect l="l" t="t" r="r" b="b"/>
              <a:pathLst>
                <a:path w="9938040" h="730250">
                  <a:moveTo>
                    <a:pt x="0" y="0"/>
                  </a:moveTo>
                  <a:lnTo>
                    <a:pt x="9938040" y="0"/>
                  </a:lnTo>
                  <a:lnTo>
                    <a:pt x="993804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9938040" cy="7683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800"/>
                </a:lnSpc>
              </a:pPr>
              <a:r>
                <a:rPr lang="en-US" sz="1500" spc="450" dirty="0">
                  <a:solidFill>
                    <a:srgbClr val="FFFFF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Administración y </a:t>
              </a:r>
              <a:r>
                <a:rPr lang="en-US" sz="1500" spc="450" dirty="0" err="1">
                  <a:solidFill>
                    <a:srgbClr val="FFFFF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gestión</a:t>
              </a:r>
              <a:r>
                <a:rPr lang="en-US" sz="1500" spc="450" dirty="0">
                  <a:solidFill>
                    <a:srgbClr val="FFFFF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1500" spc="450" dirty="0" err="1">
                  <a:solidFill>
                    <a:srgbClr val="FFFFF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en</a:t>
              </a:r>
              <a:r>
                <a:rPr lang="en-US" sz="1500" spc="450" dirty="0">
                  <a:solidFill>
                    <a:srgbClr val="FFFFF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la </a:t>
              </a:r>
              <a:r>
                <a:rPr lang="en-US" sz="1500" spc="450" dirty="0" err="1">
                  <a:solidFill>
                    <a:srgbClr val="FFFFF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relación</a:t>
              </a:r>
              <a:r>
                <a:rPr lang="en-US" sz="1500" spc="450" dirty="0">
                  <a:solidFill>
                    <a:srgbClr val="FFFFF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con </a:t>
              </a:r>
              <a:r>
                <a:rPr lang="en-US" sz="1500" spc="450" dirty="0" err="1">
                  <a:solidFill>
                    <a:srgbClr val="FFFFF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el</a:t>
              </a:r>
              <a:r>
                <a:rPr lang="en-US" sz="1500" spc="450" dirty="0">
                  <a:solidFill>
                    <a:srgbClr val="FFFFF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1500" spc="450" dirty="0" err="1">
                  <a:solidFill>
                    <a:srgbClr val="FFFFF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cliente</a:t>
              </a:r>
              <a:endParaRPr lang="en-US" sz="1500" spc="450" dirty="0">
                <a:solidFill>
                  <a:srgbClr val="FFFFF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232552" y="8509059"/>
            <a:ext cx="1427862" cy="1132010"/>
            <a:chOff x="0" y="0"/>
            <a:chExt cx="1903816" cy="15093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03816" cy="1509346"/>
            </a:xfrm>
            <a:custGeom>
              <a:avLst/>
              <a:gdLst/>
              <a:ahLst/>
              <a:cxnLst/>
              <a:rect l="l" t="t" r="r" b="b"/>
              <a:pathLst>
                <a:path w="1903816" h="1509346">
                  <a:moveTo>
                    <a:pt x="0" y="0"/>
                  </a:moveTo>
                  <a:lnTo>
                    <a:pt x="1903816" y="0"/>
                  </a:lnTo>
                  <a:lnTo>
                    <a:pt x="1903816" y="1509346"/>
                  </a:lnTo>
                  <a:lnTo>
                    <a:pt x="0" y="150934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04775"/>
              <a:ext cx="1903816" cy="16141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>
                  <a:solidFill>
                    <a:srgbClr val="FFFFF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7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906124" y="492864"/>
            <a:ext cx="6839782" cy="9301272"/>
            <a:chOff x="0" y="0"/>
            <a:chExt cx="9119710" cy="124016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119743" cy="12401677"/>
            </a:xfrm>
            <a:custGeom>
              <a:avLst/>
              <a:gdLst/>
              <a:ahLst/>
              <a:cxnLst/>
              <a:rect l="l" t="t" r="r" b="b"/>
              <a:pathLst>
                <a:path w="9119743" h="12401677">
                  <a:moveTo>
                    <a:pt x="12700" y="0"/>
                  </a:moveTo>
                  <a:lnTo>
                    <a:pt x="9107043" y="0"/>
                  </a:lnTo>
                  <a:cubicBezTo>
                    <a:pt x="9114028" y="0"/>
                    <a:pt x="9119743" y="5715"/>
                    <a:pt x="9119743" y="12700"/>
                  </a:cubicBezTo>
                  <a:lnTo>
                    <a:pt x="9119743" y="12388977"/>
                  </a:lnTo>
                  <a:cubicBezTo>
                    <a:pt x="9119743" y="12395962"/>
                    <a:pt x="9114028" y="12401677"/>
                    <a:pt x="9107043" y="12401677"/>
                  </a:cubicBezTo>
                  <a:lnTo>
                    <a:pt x="12700" y="12401677"/>
                  </a:lnTo>
                  <a:cubicBezTo>
                    <a:pt x="5715" y="12401677"/>
                    <a:pt x="0" y="12395962"/>
                    <a:pt x="0" y="1238897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2388977"/>
                  </a:lnTo>
                  <a:lnTo>
                    <a:pt x="12700" y="12388977"/>
                  </a:lnTo>
                  <a:lnTo>
                    <a:pt x="12700" y="12376277"/>
                  </a:lnTo>
                  <a:lnTo>
                    <a:pt x="9107043" y="12376277"/>
                  </a:lnTo>
                  <a:lnTo>
                    <a:pt x="9107043" y="12388977"/>
                  </a:lnTo>
                  <a:lnTo>
                    <a:pt x="9094343" y="12388977"/>
                  </a:lnTo>
                  <a:lnTo>
                    <a:pt x="9094343" y="12700"/>
                  </a:lnTo>
                  <a:lnTo>
                    <a:pt x="9107043" y="12700"/>
                  </a:lnTo>
                  <a:lnTo>
                    <a:pt x="910704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0" name="AutoShape 20"/>
          <p:cNvSpPr/>
          <p:nvPr/>
        </p:nvSpPr>
        <p:spPr>
          <a:xfrm rot="5392959">
            <a:off x="11472401" y="5143500"/>
            <a:ext cx="930129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1" name="AutoShape 21"/>
          <p:cNvSpPr/>
          <p:nvPr/>
        </p:nvSpPr>
        <p:spPr>
          <a:xfrm rot="12530">
            <a:off x="10906108" y="7486650"/>
            <a:ext cx="522648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2" name="AutoShape 22"/>
          <p:cNvSpPr/>
          <p:nvPr/>
        </p:nvSpPr>
        <p:spPr>
          <a:xfrm rot="12530">
            <a:off x="10906108" y="9071156"/>
            <a:ext cx="522648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3" name="Botón de acción: ir al principio 22">
            <a:hlinkClick r:id="rId5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E6136B34-611D-4EDB-AD95-EA6A6BB4DAE6}"/>
              </a:ext>
            </a:extLst>
          </p:cNvPr>
          <p:cNvSpPr/>
          <p:nvPr/>
        </p:nvSpPr>
        <p:spPr>
          <a:xfrm>
            <a:off x="11016677" y="1085508"/>
            <a:ext cx="325753" cy="506569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Botón de acción: Inicio 23">
            <a:hlinkClick r:id="rId7" action="ppaction://hlinksldjump" highlightClick="1">
              <a:snd r:embed="rId6" name="type.wav"/>
            </a:hlinkClick>
          </p:cNvPr>
          <p:cNvSpPr/>
          <p:nvPr/>
        </p:nvSpPr>
        <p:spPr>
          <a:xfrm>
            <a:off x="16625968" y="9127470"/>
            <a:ext cx="609600" cy="590126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Marcador de fech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26" name="Marcador de número de diapositiva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8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5603" y="502389"/>
            <a:ext cx="15571429" cy="6266810"/>
            <a:chOff x="0" y="0"/>
            <a:chExt cx="20761906" cy="83557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761961" cy="8355711"/>
            </a:xfrm>
            <a:custGeom>
              <a:avLst/>
              <a:gdLst/>
              <a:ahLst/>
              <a:cxnLst/>
              <a:rect l="l" t="t" r="r" b="b"/>
              <a:pathLst>
                <a:path w="20761961" h="8355711">
                  <a:moveTo>
                    <a:pt x="0" y="0"/>
                  </a:moveTo>
                  <a:lnTo>
                    <a:pt x="20761961" y="0"/>
                  </a:lnTo>
                  <a:lnTo>
                    <a:pt x="20761961" y="8355711"/>
                  </a:lnTo>
                  <a:lnTo>
                    <a:pt x="0" y="83557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AutoShape 4"/>
          <p:cNvSpPr/>
          <p:nvPr/>
        </p:nvSpPr>
        <p:spPr>
          <a:xfrm rot="5392959">
            <a:off x="11472401" y="5143500"/>
            <a:ext cx="9301292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rot="4202">
            <a:off x="550059" y="6743700"/>
            <a:ext cx="1558251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4202">
            <a:off x="550059" y="9071156"/>
            <a:ext cx="1558251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542091" y="492864"/>
            <a:ext cx="17203816" cy="9301272"/>
            <a:chOff x="0" y="0"/>
            <a:chExt cx="22938422" cy="124016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938360" cy="12401677"/>
            </a:xfrm>
            <a:custGeom>
              <a:avLst/>
              <a:gdLst/>
              <a:ahLst/>
              <a:cxnLst/>
              <a:rect l="l" t="t" r="r" b="b"/>
              <a:pathLst>
                <a:path w="22938360" h="12401677">
                  <a:moveTo>
                    <a:pt x="12700" y="0"/>
                  </a:moveTo>
                  <a:lnTo>
                    <a:pt x="22925660" y="0"/>
                  </a:lnTo>
                  <a:cubicBezTo>
                    <a:pt x="22932645" y="0"/>
                    <a:pt x="22938360" y="5715"/>
                    <a:pt x="22938360" y="12700"/>
                  </a:cubicBezTo>
                  <a:lnTo>
                    <a:pt x="22938360" y="12388977"/>
                  </a:lnTo>
                  <a:cubicBezTo>
                    <a:pt x="22938360" y="12395962"/>
                    <a:pt x="22932645" y="12401677"/>
                    <a:pt x="22925660" y="12401677"/>
                  </a:cubicBezTo>
                  <a:lnTo>
                    <a:pt x="12700" y="12401677"/>
                  </a:lnTo>
                  <a:cubicBezTo>
                    <a:pt x="5715" y="12401677"/>
                    <a:pt x="0" y="12395962"/>
                    <a:pt x="0" y="1238897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2388977"/>
                  </a:lnTo>
                  <a:lnTo>
                    <a:pt x="12700" y="12388977"/>
                  </a:lnTo>
                  <a:lnTo>
                    <a:pt x="12700" y="12376277"/>
                  </a:lnTo>
                  <a:lnTo>
                    <a:pt x="22925660" y="12376277"/>
                  </a:lnTo>
                  <a:lnTo>
                    <a:pt x="22925660" y="12388977"/>
                  </a:lnTo>
                  <a:lnTo>
                    <a:pt x="22912960" y="12388977"/>
                  </a:lnTo>
                  <a:lnTo>
                    <a:pt x="22912960" y="12700"/>
                  </a:lnTo>
                  <a:lnTo>
                    <a:pt x="22925660" y="12700"/>
                  </a:lnTo>
                  <a:lnTo>
                    <a:pt x="22925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625F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7298" y="7201525"/>
            <a:ext cx="14142397" cy="1569840"/>
            <a:chOff x="0" y="0"/>
            <a:chExt cx="18856530" cy="20931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856530" cy="2093120"/>
            </a:xfrm>
            <a:custGeom>
              <a:avLst/>
              <a:gdLst/>
              <a:ahLst/>
              <a:cxnLst/>
              <a:rect l="l" t="t" r="r" b="b"/>
              <a:pathLst>
                <a:path w="18856530" h="2093120">
                  <a:moveTo>
                    <a:pt x="0" y="0"/>
                  </a:moveTo>
                  <a:lnTo>
                    <a:pt x="18856530" y="0"/>
                  </a:lnTo>
                  <a:lnTo>
                    <a:pt x="18856530" y="2093120"/>
                  </a:lnTo>
                  <a:lnTo>
                    <a:pt x="0" y="20931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8856530" cy="21407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Importancia del trabajo en equipo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55603" y="581860"/>
            <a:ext cx="5119719" cy="6157077"/>
            <a:chOff x="0" y="0"/>
            <a:chExt cx="3259153" cy="391952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259173" cy="3919543"/>
            </a:xfrm>
            <a:custGeom>
              <a:avLst/>
              <a:gdLst/>
              <a:ahLst/>
              <a:cxnLst/>
              <a:rect l="l" t="t" r="r" b="b"/>
              <a:pathLst>
                <a:path w="3259173" h="3919543">
                  <a:moveTo>
                    <a:pt x="0" y="0"/>
                  </a:moveTo>
                  <a:lnTo>
                    <a:pt x="3259173" y="0"/>
                  </a:lnTo>
                  <a:lnTo>
                    <a:pt x="3259173" y="3919543"/>
                  </a:lnTo>
                  <a:lnTo>
                    <a:pt x="0" y="3919543"/>
                  </a:lnTo>
                  <a:close/>
                </a:path>
              </a:pathLst>
            </a:custGeom>
            <a:blipFill>
              <a:blip r:embed="rId3"/>
              <a:stretch>
                <a:fillRect l="-55262" r="-5526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801473" y="542125"/>
            <a:ext cx="3262754" cy="6196813"/>
            <a:chOff x="0" y="0"/>
            <a:chExt cx="2607006" cy="495137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607026" cy="4951397"/>
            </a:xfrm>
            <a:custGeom>
              <a:avLst/>
              <a:gdLst/>
              <a:ahLst/>
              <a:cxnLst/>
              <a:rect l="l" t="t" r="r" b="b"/>
              <a:pathLst>
                <a:path w="2607026" h="4951397">
                  <a:moveTo>
                    <a:pt x="0" y="0"/>
                  </a:moveTo>
                  <a:lnTo>
                    <a:pt x="2607026" y="0"/>
                  </a:lnTo>
                  <a:lnTo>
                    <a:pt x="2607026" y="4951397"/>
                  </a:lnTo>
                  <a:lnTo>
                    <a:pt x="0" y="4951397"/>
                  </a:lnTo>
                  <a:close/>
                </a:path>
              </a:pathLst>
            </a:custGeom>
            <a:blipFill>
              <a:blip r:embed="rId4"/>
              <a:stretch>
                <a:fillRect l="-44962" r="-4496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0854" y="492864"/>
            <a:ext cx="6535087" cy="6913474"/>
            <a:chOff x="0" y="0"/>
            <a:chExt cx="5121130" cy="541764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121130" cy="5417648"/>
            </a:xfrm>
            <a:custGeom>
              <a:avLst/>
              <a:gdLst/>
              <a:ahLst/>
              <a:cxnLst/>
              <a:rect l="l" t="t" r="r" b="b"/>
              <a:pathLst>
                <a:path w="5121130" h="5417648">
                  <a:moveTo>
                    <a:pt x="0" y="0"/>
                  </a:moveTo>
                  <a:lnTo>
                    <a:pt x="5121130" y="0"/>
                  </a:lnTo>
                  <a:lnTo>
                    <a:pt x="5121130" y="5417648"/>
                  </a:lnTo>
                  <a:lnTo>
                    <a:pt x="0" y="541764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5121130" cy="5465272"/>
            </a:xfrm>
            <a:prstGeom prst="rect">
              <a:avLst/>
            </a:prstGeom>
          </p:spPr>
          <p:txBody>
            <a:bodyPr lIns="76200" tIns="76200" rIns="76200" bIns="76200" rtlCol="0" anchor="t"/>
            <a:lstStyle/>
            <a:p>
              <a:pPr algn="just">
                <a:lnSpc>
                  <a:spcPts val="2879"/>
                </a:lnSpc>
              </a:pPr>
              <a:endParaRPr/>
            </a:p>
            <a:p>
              <a:pPr algn="just">
                <a:lnSpc>
                  <a:spcPts val="2879"/>
                </a:lnSpc>
              </a:pPr>
              <a:endParaRPr/>
            </a:p>
            <a:p>
              <a:pPr algn="just">
                <a:lnSpc>
                  <a:spcPts val="2879"/>
                </a:lnSpc>
              </a:pPr>
              <a:r>
                <a:rPr lang="en-US" sz="2400" spc="22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El trabajo en equipo en tareas administrativas de recepción y comunicación es fundamental porque favorece la cooperación, mejora el rendimiento y aumenta la eficiencia del servicio prestado al cliente. Permite compartir responsabilidades, aprovechar mejor los talentos individuales y fomenta un ambiente colaborativo que incrementa la motivación y la satisfacción laboral. Un equipo coordinado es clave para optimizar procesos, reducir errores y proporcionar una atención al cliente excepcional.</a:t>
              </a:r>
            </a:p>
            <a:p>
              <a:pPr algn="ctr">
                <a:lnSpc>
                  <a:spcPts val="3600"/>
                </a:lnSpc>
              </a:pPr>
              <a:endParaRPr lang="en-US" sz="2400" spc="22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marL="647700" lvl="1" indent="-323850" algn="ctr">
                <a:lnSpc>
                  <a:spcPts val="3600"/>
                </a:lnSpc>
                <a:buFont typeface="Arial"/>
                <a:buChar char="•"/>
              </a:pPr>
              <a:endParaRPr lang="en-US" sz="2400" spc="22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algn="ctr">
                <a:lnSpc>
                  <a:spcPts val="2879"/>
                </a:lnSpc>
              </a:pPr>
              <a:endParaRPr lang="en-US" sz="2400" spc="22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2978" y="9210456"/>
            <a:ext cx="4732344" cy="430612"/>
            <a:chOff x="0" y="0"/>
            <a:chExt cx="6309792" cy="57415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09792" cy="574150"/>
            </a:xfrm>
            <a:custGeom>
              <a:avLst/>
              <a:gdLst/>
              <a:ahLst/>
              <a:cxnLst/>
              <a:rect l="l" t="t" r="r" b="b"/>
              <a:pathLst>
                <a:path w="6309792" h="574150">
                  <a:moveTo>
                    <a:pt x="0" y="0"/>
                  </a:moveTo>
                  <a:lnTo>
                    <a:pt x="6309792" y="0"/>
                  </a:lnTo>
                  <a:lnTo>
                    <a:pt x="6309792" y="574150"/>
                  </a:lnTo>
                  <a:lnTo>
                    <a:pt x="0" y="5741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6309792" cy="6122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1980"/>
                </a:lnSpc>
              </a:pPr>
              <a:r>
                <a:rPr lang="en-US" sz="1650" spc="45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20/03/2025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13209678" y="4508453"/>
            <a:ext cx="7453530" cy="547688"/>
            <a:chOff x="0" y="0"/>
            <a:chExt cx="9938040" cy="73025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938040" cy="730250"/>
            </a:xfrm>
            <a:custGeom>
              <a:avLst/>
              <a:gdLst/>
              <a:ahLst/>
              <a:cxnLst/>
              <a:rect l="l" t="t" r="r" b="b"/>
              <a:pathLst>
                <a:path w="9938040" h="730250">
                  <a:moveTo>
                    <a:pt x="0" y="0"/>
                  </a:moveTo>
                  <a:lnTo>
                    <a:pt x="9938040" y="0"/>
                  </a:lnTo>
                  <a:lnTo>
                    <a:pt x="993804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9938040" cy="7683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800"/>
                </a:lnSpc>
              </a:pPr>
              <a:r>
                <a:rPr lang="en-US" sz="150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Administración y gestión en la relación con el cliente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232552" y="8509059"/>
            <a:ext cx="1427862" cy="1132010"/>
            <a:chOff x="0" y="0"/>
            <a:chExt cx="1903816" cy="15093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03816" cy="1509346"/>
            </a:xfrm>
            <a:custGeom>
              <a:avLst/>
              <a:gdLst/>
              <a:ahLst/>
              <a:cxnLst/>
              <a:rect l="l" t="t" r="r" b="b"/>
              <a:pathLst>
                <a:path w="1903816" h="1509346">
                  <a:moveTo>
                    <a:pt x="0" y="0"/>
                  </a:moveTo>
                  <a:lnTo>
                    <a:pt x="1903816" y="0"/>
                  </a:lnTo>
                  <a:lnTo>
                    <a:pt x="1903816" y="1509346"/>
                  </a:lnTo>
                  <a:lnTo>
                    <a:pt x="0" y="150934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04775"/>
              <a:ext cx="1903816" cy="16141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8</a:t>
              </a:r>
            </a:p>
          </p:txBody>
        </p:sp>
      </p:grpSp>
      <p:sp>
        <p:nvSpPr>
          <p:cNvPr id="28" name="Botón de acción: ir al principio 27">
            <a:hlinkClick r:id="rId5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9424736B-FD97-DE9D-3C96-1BBBA5C7D867}"/>
              </a:ext>
            </a:extLst>
          </p:cNvPr>
          <p:cNvSpPr/>
          <p:nvPr/>
        </p:nvSpPr>
        <p:spPr>
          <a:xfrm>
            <a:off x="762000" y="7734300"/>
            <a:ext cx="395319" cy="438152"/>
          </a:xfrm>
          <a:prstGeom prst="actionButtonBeginning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Botón de acción: Inicio 28">
            <a:hlinkClick r:id="rId7" action="ppaction://hlinksldjump" highlightClick="1">
              <a:snd r:embed="rId6" name="type.wav"/>
            </a:hlinkClick>
          </p:cNvPr>
          <p:cNvSpPr/>
          <p:nvPr/>
        </p:nvSpPr>
        <p:spPr>
          <a:xfrm>
            <a:off x="16625071" y="9080680"/>
            <a:ext cx="609600" cy="590126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Marcador de fech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31" name="Marcador de número de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8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8286" y="2849328"/>
            <a:ext cx="14893318" cy="6266811"/>
            <a:chOff x="0" y="0"/>
            <a:chExt cx="20761906" cy="835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761961" cy="8355711"/>
            </a:xfrm>
            <a:custGeom>
              <a:avLst/>
              <a:gdLst/>
              <a:ahLst/>
              <a:cxnLst/>
              <a:rect l="l" t="t" r="r" b="b"/>
              <a:pathLst>
                <a:path w="20761961" h="8355711">
                  <a:moveTo>
                    <a:pt x="0" y="0"/>
                  </a:moveTo>
                  <a:lnTo>
                    <a:pt x="20761961" y="0"/>
                  </a:lnTo>
                  <a:lnTo>
                    <a:pt x="20761961" y="8355711"/>
                  </a:lnTo>
                  <a:lnTo>
                    <a:pt x="0" y="83557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AutoShape 4"/>
          <p:cNvSpPr/>
          <p:nvPr/>
        </p:nvSpPr>
        <p:spPr>
          <a:xfrm>
            <a:off x="16113522" y="497626"/>
            <a:ext cx="119030" cy="10227274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rot="4202">
            <a:off x="550059" y="6743700"/>
            <a:ext cx="1558251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4202">
            <a:off x="550059" y="9071156"/>
            <a:ext cx="1558251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550065" y="502389"/>
            <a:ext cx="17110348" cy="9478171"/>
            <a:chOff x="0" y="0"/>
            <a:chExt cx="22813798" cy="1263756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813736" cy="12637542"/>
            </a:xfrm>
            <a:custGeom>
              <a:avLst/>
              <a:gdLst/>
              <a:ahLst/>
              <a:cxnLst/>
              <a:rect l="l" t="t" r="r" b="b"/>
              <a:pathLst>
                <a:path w="22813736" h="12637542">
                  <a:moveTo>
                    <a:pt x="12631" y="0"/>
                  </a:moveTo>
                  <a:lnTo>
                    <a:pt x="22801104" y="0"/>
                  </a:lnTo>
                  <a:cubicBezTo>
                    <a:pt x="22808053" y="0"/>
                    <a:pt x="22813736" y="5824"/>
                    <a:pt x="22813736" y="12942"/>
                  </a:cubicBezTo>
                  <a:lnTo>
                    <a:pt x="22813736" y="12624600"/>
                  </a:lnTo>
                  <a:cubicBezTo>
                    <a:pt x="22813736" y="12631718"/>
                    <a:pt x="22808053" y="12637542"/>
                    <a:pt x="22801104" y="12637542"/>
                  </a:cubicBezTo>
                  <a:lnTo>
                    <a:pt x="12631" y="12637542"/>
                  </a:lnTo>
                  <a:cubicBezTo>
                    <a:pt x="5684" y="12637542"/>
                    <a:pt x="0" y="12631718"/>
                    <a:pt x="0" y="12624600"/>
                  </a:cubicBezTo>
                  <a:lnTo>
                    <a:pt x="0" y="12942"/>
                  </a:lnTo>
                  <a:cubicBezTo>
                    <a:pt x="0" y="5824"/>
                    <a:pt x="5684" y="0"/>
                    <a:pt x="12631" y="0"/>
                  </a:cubicBezTo>
                  <a:moveTo>
                    <a:pt x="12631" y="25883"/>
                  </a:moveTo>
                  <a:lnTo>
                    <a:pt x="12631" y="12942"/>
                  </a:lnTo>
                  <a:lnTo>
                    <a:pt x="25262" y="12942"/>
                  </a:lnTo>
                  <a:lnTo>
                    <a:pt x="25262" y="12624600"/>
                  </a:lnTo>
                  <a:lnTo>
                    <a:pt x="12631" y="12624600"/>
                  </a:lnTo>
                  <a:lnTo>
                    <a:pt x="12631" y="12611659"/>
                  </a:lnTo>
                  <a:lnTo>
                    <a:pt x="22801104" y="12611659"/>
                  </a:lnTo>
                  <a:lnTo>
                    <a:pt x="22801104" y="12624600"/>
                  </a:lnTo>
                  <a:lnTo>
                    <a:pt x="22788474" y="12624600"/>
                  </a:lnTo>
                  <a:lnTo>
                    <a:pt x="22788474" y="12942"/>
                  </a:lnTo>
                  <a:lnTo>
                    <a:pt x="22801104" y="12942"/>
                  </a:lnTo>
                  <a:lnTo>
                    <a:pt x="22801104" y="25883"/>
                  </a:lnTo>
                  <a:lnTo>
                    <a:pt x="12631" y="25883"/>
                  </a:lnTo>
                  <a:close/>
                </a:path>
              </a:pathLst>
            </a:custGeom>
            <a:solidFill>
              <a:srgbClr val="ED625F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7527222"/>
            <a:ext cx="14142397" cy="1963674"/>
            <a:chOff x="0" y="0"/>
            <a:chExt cx="18856530" cy="26182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856530" cy="2618232"/>
            </a:xfrm>
            <a:custGeom>
              <a:avLst/>
              <a:gdLst/>
              <a:ahLst/>
              <a:cxnLst/>
              <a:rect l="l" t="t" r="r" b="b"/>
              <a:pathLst>
                <a:path w="18856530" h="2618232">
                  <a:moveTo>
                    <a:pt x="0" y="0"/>
                  </a:moveTo>
                  <a:lnTo>
                    <a:pt x="18856530" y="0"/>
                  </a:lnTo>
                  <a:lnTo>
                    <a:pt x="18856530" y="2618232"/>
                  </a:lnTo>
                  <a:lnTo>
                    <a:pt x="0" y="26182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8856530" cy="26658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  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Evolución</a:t>
              </a: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técnicas</a:t>
              </a: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comunicación</a:t>
              </a:r>
              <a:endParaRPr lang="en-US" sz="6000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algn="l">
                <a:lnSpc>
                  <a:spcPts val="6480"/>
                </a:lnSpc>
              </a:pPr>
              <a:endParaRPr lang="en-US" sz="6000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2978" y="9210456"/>
            <a:ext cx="4732344" cy="430612"/>
            <a:chOff x="0" y="0"/>
            <a:chExt cx="6309792" cy="5741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09792" cy="574150"/>
            </a:xfrm>
            <a:custGeom>
              <a:avLst/>
              <a:gdLst/>
              <a:ahLst/>
              <a:cxnLst/>
              <a:rect l="l" t="t" r="r" b="b"/>
              <a:pathLst>
                <a:path w="6309792" h="574150">
                  <a:moveTo>
                    <a:pt x="0" y="0"/>
                  </a:moveTo>
                  <a:lnTo>
                    <a:pt x="6309792" y="0"/>
                  </a:lnTo>
                  <a:lnTo>
                    <a:pt x="6309792" y="574150"/>
                  </a:lnTo>
                  <a:lnTo>
                    <a:pt x="0" y="5741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6309792" cy="6122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980"/>
                </a:lnSpc>
              </a:pPr>
              <a:r>
                <a:rPr lang="en-US" sz="1650" spc="45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20/03/2025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13127292" y="4481621"/>
            <a:ext cx="7453530" cy="547688"/>
            <a:chOff x="0" y="0"/>
            <a:chExt cx="9938040" cy="73025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938040" cy="730250"/>
            </a:xfrm>
            <a:custGeom>
              <a:avLst/>
              <a:gdLst/>
              <a:ahLst/>
              <a:cxnLst/>
              <a:rect l="l" t="t" r="r" b="b"/>
              <a:pathLst>
                <a:path w="9938040" h="730250">
                  <a:moveTo>
                    <a:pt x="0" y="0"/>
                  </a:moveTo>
                  <a:lnTo>
                    <a:pt x="9938040" y="0"/>
                  </a:lnTo>
                  <a:lnTo>
                    <a:pt x="993804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9938040" cy="7683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800"/>
                </a:lnSpc>
              </a:pPr>
              <a:r>
                <a:rPr lang="en-US" sz="150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Administración y gestión en la relación con el cliente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169149" y="8613714"/>
            <a:ext cx="1491265" cy="1210591"/>
            <a:chOff x="-84537" y="-104775"/>
            <a:chExt cx="1988353" cy="1614121"/>
          </a:xfrm>
        </p:grpSpPr>
        <p:sp>
          <p:nvSpPr>
            <p:cNvPr id="19" name="Freeform 19"/>
            <p:cNvSpPr/>
            <p:nvPr/>
          </p:nvSpPr>
          <p:spPr>
            <a:xfrm>
              <a:off x="-84537" y="0"/>
              <a:ext cx="1903816" cy="1509346"/>
            </a:xfrm>
            <a:custGeom>
              <a:avLst/>
              <a:gdLst/>
              <a:ahLst/>
              <a:cxnLst/>
              <a:rect l="l" t="t" r="r" b="b"/>
              <a:pathLst>
                <a:path w="1903816" h="1509346">
                  <a:moveTo>
                    <a:pt x="0" y="0"/>
                  </a:moveTo>
                  <a:lnTo>
                    <a:pt x="1903816" y="0"/>
                  </a:lnTo>
                  <a:lnTo>
                    <a:pt x="1903816" y="1509346"/>
                  </a:lnTo>
                  <a:lnTo>
                    <a:pt x="0" y="150934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04775"/>
              <a:ext cx="1903816" cy="16141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 dirty="0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9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 rot="-5400000">
            <a:off x="2385584" y="2604146"/>
            <a:ext cx="1177290" cy="2669356"/>
            <a:chOff x="0" y="0"/>
            <a:chExt cx="1569720" cy="355914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69721" cy="3559175"/>
            </a:xfrm>
            <a:custGeom>
              <a:avLst/>
              <a:gdLst/>
              <a:ahLst/>
              <a:cxnLst/>
              <a:rect l="l" t="t" r="r" b="b"/>
              <a:pathLst>
                <a:path w="1569721" h="3559175">
                  <a:moveTo>
                    <a:pt x="0" y="0"/>
                  </a:moveTo>
                  <a:lnTo>
                    <a:pt x="1569721" y="0"/>
                  </a:lnTo>
                  <a:lnTo>
                    <a:pt x="1569721" y="3559175"/>
                  </a:lnTo>
                  <a:lnTo>
                    <a:pt x="0" y="3559175"/>
                  </a:lnTo>
                  <a:close/>
                </a:path>
              </a:pathLst>
            </a:custGeom>
            <a:solidFill>
              <a:srgbClr val="ED625F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20501" y="3340655"/>
            <a:ext cx="2688407" cy="1594218"/>
            <a:chOff x="0" y="0"/>
            <a:chExt cx="3584542" cy="212562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584542" cy="2125624"/>
            </a:xfrm>
            <a:custGeom>
              <a:avLst/>
              <a:gdLst/>
              <a:ahLst/>
              <a:cxnLst/>
              <a:rect l="l" t="t" r="r" b="b"/>
              <a:pathLst>
                <a:path w="3584542" h="2125624">
                  <a:moveTo>
                    <a:pt x="0" y="0"/>
                  </a:moveTo>
                  <a:lnTo>
                    <a:pt x="3584542" y="0"/>
                  </a:lnTo>
                  <a:lnTo>
                    <a:pt x="3584542" y="2125624"/>
                  </a:lnTo>
                  <a:lnTo>
                    <a:pt x="0" y="21256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3584542" cy="21541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Comunicación presencial </a:t>
              </a:r>
            </a:p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(Cara a cara) </a:t>
              </a:r>
            </a:p>
            <a:p>
              <a:pPr algn="ctr">
                <a:lnSpc>
                  <a:spcPts val="2916"/>
                </a:lnSpc>
              </a:pPr>
              <a:endParaRPr lang="en-US" sz="270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54528" y="1138713"/>
            <a:ext cx="4458453" cy="2078116"/>
            <a:chOff x="0" y="0"/>
            <a:chExt cx="5944604" cy="277082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944604" cy="2770822"/>
            </a:xfrm>
            <a:custGeom>
              <a:avLst/>
              <a:gdLst/>
              <a:ahLst/>
              <a:cxnLst/>
              <a:rect l="l" t="t" r="r" b="b"/>
              <a:pathLst>
                <a:path w="5944604" h="2770822">
                  <a:moveTo>
                    <a:pt x="0" y="0"/>
                  </a:moveTo>
                  <a:lnTo>
                    <a:pt x="5944604" y="0"/>
                  </a:lnTo>
                  <a:lnTo>
                    <a:pt x="5944604" y="2770822"/>
                  </a:lnTo>
                  <a:lnTo>
                    <a:pt x="0" y="27708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5944604" cy="281844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Atención personalizada y directa al cliente.</a:t>
              </a:r>
            </a:p>
            <a:p>
              <a:pPr algn="ctr">
                <a:lnSpc>
                  <a:spcPts val="2520"/>
                </a:lnSpc>
              </a:pPr>
              <a:endParaRPr lang="en-US" sz="210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964705" y="2867834"/>
            <a:ext cx="19050" cy="491871"/>
            <a:chOff x="0" y="0"/>
            <a:chExt cx="25400" cy="655828"/>
          </a:xfrm>
        </p:grpSpPr>
        <p:sp>
          <p:nvSpPr>
            <p:cNvPr id="30" name="Freeform 30"/>
            <p:cNvSpPr/>
            <p:nvPr/>
          </p:nvSpPr>
          <p:spPr>
            <a:xfrm>
              <a:off x="12700" y="12700"/>
              <a:ext cx="0" cy="630428"/>
            </a:xfrm>
            <a:custGeom>
              <a:avLst/>
              <a:gdLst/>
              <a:ahLst/>
              <a:cxnLst/>
              <a:rect l="l" t="t" r="r" b="b"/>
              <a:pathLst>
                <a:path h="630428">
                  <a:moveTo>
                    <a:pt x="0" y="0"/>
                  </a:moveTo>
                  <a:lnTo>
                    <a:pt x="0" y="630428"/>
                  </a:lnTo>
                </a:path>
              </a:pathLst>
            </a:custGeom>
            <a:solidFill>
              <a:srgbClr val="F2855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0" y="12700"/>
              <a:ext cx="25400" cy="630428"/>
            </a:xfrm>
            <a:custGeom>
              <a:avLst/>
              <a:gdLst/>
              <a:ahLst/>
              <a:cxnLst/>
              <a:rect l="l" t="t" r="r" b="b"/>
              <a:pathLst>
                <a:path w="25400" h="630428">
                  <a:moveTo>
                    <a:pt x="25400" y="0"/>
                  </a:moveTo>
                  <a:lnTo>
                    <a:pt x="25400" y="630428"/>
                  </a:lnTo>
                  <a:lnTo>
                    <a:pt x="0" y="630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918937" y="2867147"/>
            <a:ext cx="118204" cy="118204"/>
            <a:chOff x="0" y="0"/>
            <a:chExt cx="157606" cy="15760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80">
                  <a:moveTo>
                    <a:pt x="0" y="78740"/>
                  </a:moveTo>
                  <a:cubicBezTo>
                    <a:pt x="0" y="35306"/>
                    <a:pt x="35306" y="0"/>
                    <a:pt x="78740" y="0"/>
                  </a:cubicBezTo>
                  <a:cubicBezTo>
                    <a:pt x="122174" y="0"/>
                    <a:pt x="157480" y="35306"/>
                    <a:pt x="157480" y="78740"/>
                  </a:cubicBezTo>
                  <a:cubicBezTo>
                    <a:pt x="157480" y="122174"/>
                    <a:pt x="122174" y="157480"/>
                    <a:pt x="78740" y="157480"/>
                  </a:cubicBezTo>
                  <a:cubicBezTo>
                    <a:pt x="35306" y="157480"/>
                    <a:pt x="0" y="122301"/>
                    <a:pt x="0" y="7874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299384" y="3340654"/>
            <a:ext cx="2669356" cy="1177290"/>
            <a:chOff x="0" y="0"/>
            <a:chExt cx="3559142" cy="15697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559175" cy="1569721"/>
            </a:xfrm>
            <a:custGeom>
              <a:avLst/>
              <a:gdLst/>
              <a:ahLst/>
              <a:cxnLst/>
              <a:rect l="l" t="t" r="r" b="b"/>
              <a:pathLst>
                <a:path w="3559175" h="1569721">
                  <a:moveTo>
                    <a:pt x="0" y="0"/>
                  </a:moveTo>
                  <a:lnTo>
                    <a:pt x="3559175" y="0"/>
                  </a:lnTo>
                  <a:lnTo>
                    <a:pt x="3559175" y="1569721"/>
                  </a:lnTo>
                  <a:lnTo>
                    <a:pt x="0" y="1569721"/>
                  </a:lnTo>
                  <a:close/>
                </a:path>
              </a:pathLst>
            </a:custGeom>
            <a:solidFill>
              <a:srgbClr val="ED625F">
                <a:alpha val="3922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331119" y="3561483"/>
            <a:ext cx="2688406" cy="1232268"/>
            <a:chOff x="0" y="0"/>
            <a:chExt cx="3584542" cy="164302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584542" cy="1643024"/>
            </a:xfrm>
            <a:custGeom>
              <a:avLst/>
              <a:gdLst/>
              <a:ahLst/>
              <a:cxnLst/>
              <a:rect l="l" t="t" r="r" b="b"/>
              <a:pathLst>
                <a:path w="3584542" h="1643024">
                  <a:moveTo>
                    <a:pt x="0" y="0"/>
                  </a:moveTo>
                  <a:lnTo>
                    <a:pt x="3584542" y="0"/>
                  </a:lnTo>
                  <a:lnTo>
                    <a:pt x="3584542" y="1643024"/>
                  </a:lnTo>
                  <a:lnTo>
                    <a:pt x="0" y="16430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3584542" cy="16715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Comunicación telefónica </a:t>
              </a:r>
            </a:p>
            <a:p>
              <a:pPr algn="ctr">
                <a:lnSpc>
                  <a:spcPts val="2916"/>
                </a:lnSpc>
              </a:pPr>
              <a:endParaRPr lang="en-US" sz="270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3569420" y="5143500"/>
            <a:ext cx="4211804" cy="1024852"/>
            <a:chOff x="0" y="0"/>
            <a:chExt cx="5615738" cy="136646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615738" cy="1366469"/>
            </a:xfrm>
            <a:custGeom>
              <a:avLst/>
              <a:gdLst/>
              <a:ahLst/>
              <a:cxnLst/>
              <a:rect l="l" t="t" r="r" b="b"/>
              <a:pathLst>
                <a:path w="5615738" h="1366469">
                  <a:moveTo>
                    <a:pt x="0" y="0"/>
                  </a:moveTo>
                  <a:lnTo>
                    <a:pt x="5615738" y="0"/>
                  </a:lnTo>
                  <a:lnTo>
                    <a:pt x="5615738" y="1366469"/>
                  </a:lnTo>
                  <a:lnTo>
                    <a:pt x="0" y="13664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5615738" cy="141409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Introducción de la atención inmediata y remota.</a:t>
              </a:r>
            </a:p>
            <a:p>
              <a:pPr algn="ctr">
                <a:lnSpc>
                  <a:spcPts val="2520"/>
                </a:lnSpc>
              </a:pPr>
              <a:endParaRPr lang="en-US" sz="210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585115" y="4527470"/>
            <a:ext cx="19050" cy="491871"/>
            <a:chOff x="0" y="0"/>
            <a:chExt cx="25400" cy="655828"/>
          </a:xfrm>
        </p:grpSpPr>
        <p:sp>
          <p:nvSpPr>
            <p:cNvPr id="43" name="Freeform 43"/>
            <p:cNvSpPr/>
            <p:nvPr/>
          </p:nvSpPr>
          <p:spPr>
            <a:xfrm>
              <a:off x="12700" y="12700"/>
              <a:ext cx="0" cy="630428"/>
            </a:xfrm>
            <a:custGeom>
              <a:avLst/>
              <a:gdLst/>
              <a:ahLst/>
              <a:cxnLst/>
              <a:rect l="l" t="t" r="r" b="b"/>
              <a:pathLst>
                <a:path h="630428">
                  <a:moveTo>
                    <a:pt x="0" y="0"/>
                  </a:moveTo>
                  <a:lnTo>
                    <a:pt x="0" y="630428"/>
                  </a:lnTo>
                </a:path>
              </a:pathLst>
            </a:custGeom>
            <a:solidFill>
              <a:srgbClr val="F2855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0" y="12700"/>
              <a:ext cx="25400" cy="630428"/>
            </a:xfrm>
            <a:custGeom>
              <a:avLst/>
              <a:gdLst/>
              <a:ahLst/>
              <a:cxnLst/>
              <a:rect l="l" t="t" r="r" b="b"/>
              <a:pathLst>
                <a:path w="25400" h="630428">
                  <a:moveTo>
                    <a:pt x="25400" y="0"/>
                  </a:moveTo>
                  <a:lnTo>
                    <a:pt x="25400" y="630428"/>
                  </a:lnTo>
                  <a:lnTo>
                    <a:pt x="0" y="630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526013" y="4960238"/>
            <a:ext cx="118205" cy="118204"/>
            <a:chOff x="0" y="0"/>
            <a:chExt cx="157606" cy="15760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80">
                  <a:moveTo>
                    <a:pt x="0" y="78740"/>
                  </a:moveTo>
                  <a:cubicBezTo>
                    <a:pt x="0" y="35306"/>
                    <a:pt x="35306" y="0"/>
                    <a:pt x="78740" y="0"/>
                  </a:cubicBezTo>
                  <a:cubicBezTo>
                    <a:pt x="122174" y="0"/>
                    <a:pt x="157480" y="35306"/>
                    <a:pt x="157480" y="78740"/>
                  </a:cubicBezTo>
                  <a:cubicBezTo>
                    <a:pt x="157480" y="122174"/>
                    <a:pt x="122174" y="157480"/>
                    <a:pt x="78740" y="157480"/>
                  </a:cubicBezTo>
                  <a:cubicBezTo>
                    <a:pt x="35306" y="157480"/>
                    <a:pt x="0" y="122301"/>
                    <a:pt x="0" y="7874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978266" y="3350179"/>
            <a:ext cx="2669357" cy="1177290"/>
            <a:chOff x="0" y="0"/>
            <a:chExt cx="3559142" cy="156972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3559175" cy="1569721"/>
            </a:xfrm>
            <a:custGeom>
              <a:avLst/>
              <a:gdLst/>
              <a:ahLst/>
              <a:cxnLst/>
              <a:rect l="l" t="t" r="r" b="b"/>
              <a:pathLst>
                <a:path w="3559175" h="1569721">
                  <a:moveTo>
                    <a:pt x="0" y="0"/>
                  </a:moveTo>
                  <a:lnTo>
                    <a:pt x="3559175" y="0"/>
                  </a:lnTo>
                  <a:lnTo>
                    <a:pt x="3559175" y="1569721"/>
                  </a:lnTo>
                  <a:lnTo>
                    <a:pt x="0" y="1569721"/>
                  </a:lnTo>
                  <a:close/>
                </a:path>
              </a:pathLst>
            </a:custGeom>
            <a:solidFill>
              <a:srgbClr val="76A89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967966" y="3340654"/>
            <a:ext cx="2688407" cy="1177290"/>
            <a:chOff x="0" y="0"/>
            <a:chExt cx="3584542" cy="156972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584542" cy="1569720"/>
            </a:xfrm>
            <a:custGeom>
              <a:avLst/>
              <a:gdLst/>
              <a:ahLst/>
              <a:cxnLst/>
              <a:rect l="l" t="t" r="r" b="b"/>
              <a:pathLst>
                <a:path w="3584542" h="1569720">
                  <a:moveTo>
                    <a:pt x="0" y="0"/>
                  </a:moveTo>
                  <a:lnTo>
                    <a:pt x="3584542" y="0"/>
                  </a:lnTo>
                  <a:lnTo>
                    <a:pt x="3584542" y="1569720"/>
                  </a:lnTo>
                  <a:lnTo>
                    <a:pt x="0" y="1569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28575"/>
              <a:ext cx="3584542" cy="15982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Correo postal y electrónico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440103" y="1724858"/>
            <a:ext cx="4458453" cy="1069178"/>
            <a:chOff x="0" y="0"/>
            <a:chExt cx="5944604" cy="1425571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5944604" cy="1425571"/>
            </a:xfrm>
            <a:custGeom>
              <a:avLst/>
              <a:gdLst/>
              <a:ahLst/>
              <a:cxnLst/>
              <a:rect l="l" t="t" r="r" b="b"/>
              <a:pathLst>
                <a:path w="5944604" h="1425571">
                  <a:moveTo>
                    <a:pt x="0" y="0"/>
                  </a:moveTo>
                  <a:lnTo>
                    <a:pt x="5944604" y="0"/>
                  </a:lnTo>
                  <a:lnTo>
                    <a:pt x="5944604" y="1425571"/>
                  </a:lnTo>
                  <a:lnTo>
                    <a:pt x="0" y="142557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5944604" cy="1473196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Documentación formal y clara, permitiendo seguimiento y registro.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303419" y="2867834"/>
            <a:ext cx="19050" cy="491871"/>
            <a:chOff x="0" y="0"/>
            <a:chExt cx="25400" cy="655828"/>
          </a:xfrm>
        </p:grpSpPr>
        <p:sp>
          <p:nvSpPr>
            <p:cNvPr id="56" name="Freeform 56"/>
            <p:cNvSpPr/>
            <p:nvPr/>
          </p:nvSpPr>
          <p:spPr>
            <a:xfrm>
              <a:off x="12700" y="12700"/>
              <a:ext cx="0" cy="630428"/>
            </a:xfrm>
            <a:custGeom>
              <a:avLst/>
              <a:gdLst/>
              <a:ahLst/>
              <a:cxnLst/>
              <a:rect l="l" t="t" r="r" b="b"/>
              <a:pathLst>
                <a:path h="630428">
                  <a:moveTo>
                    <a:pt x="0" y="0"/>
                  </a:moveTo>
                  <a:lnTo>
                    <a:pt x="0" y="630428"/>
                  </a:lnTo>
                </a:path>
              </a:pathLst>
            </a:custGeom>
            <a:solidFill>
              <a:srgbClr val="F2855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0" y="12700"/>
              <a:ext cx="25400" cy="630428"/>
            </a:xfrm>
            <a:custGeom>
              <a:avLst/>
              <a:gdLst/>
              <a:ahLst/>
              <a:cxnLst/>
              <a:rect l="l" t="t" r="r" b="b"/>
              <a:pathLst>
                <a:path w="25400" h="630428">
                  <a:moveTo>
                    <a:pt x="25400" y="0"/>
                  </a:moveTo>
                  <a:lnTo>
                    <a:pt x="25400" y="630428"/>
                  </a:lnTo>
                  <a:lnTo>
                    <a:pt x="0" y="630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257021" y="2867147"/>
            <a:ext cx="118205" cy="118204"/>
            <a:chOff x="0" y="0"/>
            <a:chExt cx="157606" cy="15760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80">
                  <a:moveTo>
                    <a:pt x="0" y="78740"/>
                  </a:moveTo>
                  <a:cubicBezTo>
                    <a:pt x="0" y="35306"/>
                    <a:pt x="35306" y="0"/>
                    <a:pt x="78740" y="0"/>
                  </a:cubicBezTo>
                  <a:cubicBezTo>
                    <a:pt x="122174" y="0"/>
                    <a:pt x="157480" y="35306"/>
                    <a:pt x="157480" y="78740"/>
                  </a:cubicBezTo>
                  <a:cubicBezTo>
                    <a:pt x="157480" y="122174"/>
                    <a:pt x="122174" y="157480"/>
                    <a:pt x="78740" y="157480"/>
                  </a:cubicBezTo>
                  <a:cubicBezTo>
                    <a:pt x="35306" y="157480"/>
                    <a:pt x="0" y="122301"/>
                    <a:pt x="0" y="7874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9588666" y="3359704"/>
            <a:ext cx="2737984" cy="1158240"/>
            <a:chOff x="0" y="0"/>
            <a:chExt cx="3559142" cy="15056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559175" cy="1505613"/>
            </a:xfrm>
            <a:custGeom>
              <a:avLst/>
              <a:gdLst/>
              <a:ahLst/>
              <a:cxnLst/>
              <a:rect l="l" t="t" r="r" b="b"/>
              <a:pathLst>
                <a:path w="3559175" h="1505613">
                  <a:moveTo>
                    <a:pt x="0" y="0"/>
                  </a:moveTo>
                  <a:lnTo>
                    <a:pt x="3559175" y="0"/>
                  </a:lnTo>
                  <a:lnTo>
                    <a:pt x="3559175" y="1505613"/>
                  </a:lnTo>
                  <a:lnTo>
                    <a:pt x="0" y="1505613"/>
                  </a:lnTo>
                  <a:close/>
                </a:path>
              </a:pathLst>
            </a:custGeom>
            <a:solidFill>
              <a:srgbClr val="76A899">
                <a:alpha val="3922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9675423" y="3624262"/>
            <a:ext cx="2688406" cy="1232268"/>
            <a:chOff x="0" y="0"/>
            <a:chExt cx="3584542" cy="1643024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3584542" cy="1643024"/>
            </a:xfrm>
            <a:custGeom>
              <a:avLst/>
              <a:gdLst/>
              <a:ahLst/>
              <a:cxnLst/>
              <a:rect l="l" t="t" r="r" b="b"/>
              <a:pathLst>
                <a:path w="3584542" h="1643024">
                  <a:moveTo>
                    <a:pt x="0" y="0"/>
                  </a:moveTo>
                  <a:lnTo>
                    <a:pt x="3584542" y="0"/>
                  </a:lnTo>
                  <a:lnTo>
                    <a:pt x="3584542" y="1643024"/>
                  </a:lnTo>
                  <a:lnTo>
                    <a:pt x="0" y="16430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28575"/>
              <a:ext cx="3584542" cy="16715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Chat y mensajería instantánea</a:t>
              </a:r>
            </a:p>
            <a:p>
              <a:pPr algn="ctr">
                <a:lnSpc>
                  <a:spcPts val="2916"/>
                </a:lnSpc>
              </a:pPr>
              <a:endParaRPr lang="en-US" sz="270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8669330" y="5143500"/>
            <a:ext cx="4458453" cy="1024852"/>
            <a:chOff x="0" y="0"/>
            <a:chExt cx="5944604" cy="1366469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5944604" cy="1366469"/>
            </a:xfrm>
            <a:custGeom>
              <a:avLst/>
              <a:gdLst/>
              <a:ahLst/>
              <a:cxnLst/>
              <a:rect l="l" t="t" r="r" b="b"/>
              <a:pathLst>
                <a:path w="5944604" h="1366469">
                  <a:moveTo>
                    <a:pt x="0" y="0"/>
                  </a:moveTo>
                  <a:lnTo>
                    <a:pt x="5944604" y="0"/>
                  </a:lnTo>
                  <a:lnTo>
                    <a:pt x="5944604" y="1366469"/>
                  </a:lnTo>
                  <a:lnTo>
                    <a:pt x="0" y="13664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47625"/>
              <a:ext cx="5944604" cy="141409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520"/>
                </a:lnSpc>
              </a:pPr>
              <a:r>
                <a:rPr lang="en-US" sz="2100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Respuestas</a:t>
              </a:r>
              <a:r>
                <a:rPr lang="en-US" sz="2100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100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rápidas</a:t>
              </a:r>
              <a:r>
                <a:rPr lang="en-US" sz="2100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</a:t>
              </a:r>
              <a:r>
                <a:rPr lang="en-US" sz="2100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acceso</a:t>
              </a:r>
              <a:r>
                <a:rPr lang="en-US" sz="2100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100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fácil</a:t>
              </a:r>
              <a:r>
                <a:rPr lang="en-US" sz="2100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para </a:t>
              </a:r>
              <a:r>
                <a:rPr lang="en-US" sz="2100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consultas</a:t>
              </a:r>
              <a:r>
                <a:rPr lang="en-US" sz="2100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breves.</a:t>
              </a:r>
            </a:p>
            <a:p>
              <a:pPr algn="ctr">
                <a:lnSpc>
                  <a:spcPts val="2520"/>
                </a:lnSpc>
              </a:pPr>
              <a:endParaRPr lang="en-US" sz="2100" dirty="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938608" y="4517944"/>
            <a:ext cx="19050" cy="491871"/>
            <a:chOff x="0" y="0"/>
            <a:chExt cx="25400" cy="655828"/>
          </a:xfrm>
        </p:grpSpPr>
        <p:sp>
          <p:nvSpPr>
            <p:cNvPr id="69" name="Freeform 69"/>
            <p:cNvSpPr/>
            <p:nvPr/>
          </p:nvSpPr>
          <p:spPr>
            <a:xfrm>
              <a:off x="12700" y="12700"/>
              <a:ext cx="0" cy="630428"/>
            </a:xfrm>
            <a:custGeom>
              <a:avLst/>
              <a:gdLst/>
              <a:ahLst/>
              <a:cxnLst/>
              <a:rect l="l" t="t" r="r" b="b"/>
              <a:pathLst>
                <a:path h="630428">
                  <a:moveTo>
                    <a:pt x="0" y="0"/>
                  </a:moveTo>
                  <a:lnTo>
                    <a:pt x="0" y="630428"/>
                  </a:lnTo>
                </a:path>
              </a:pathLst>
            </a:custGeom>
            <a:solidFill>
              <a:srgbClr val="F2855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0" name="Freeform 70"/>
            <p:cNvSpPr/>
            <p:nvPr/>
          </p:nvSpPr>
          <p:spPr>
            <a:xfrm>
              <a:off x="0" y="12700"/>
              <a:ext cx="25400" cy="630428"/>
            </a:xfrm>
            <a:custGeom>
              <a:avLst/>
              <a:gdLst/>
              <a:ahLst/>
              <a:cxnLst/>
              <a:rect l="l" t="t" r="r" b="b"/>
              <a:pathLst>
                <a:path w="25400" h="630428">
                  <a:moveTo>
                    <a:pt x="25400" y="0"/>
                  </a:moveTo>
                  <a:lnTo>
                    <a:pt x="25400" y="630428"/>
                  </a:lnTo>
                  <a:lnTo>
                    <a:pt x="0" y="630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0898556" y="4925996"/>
            <a:ext cx="118205" cy="118204"/>
            <a:chOff x="0" y="0"/>
            <a:chExt cx="157606" cy="157606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80">
                  <a:moveTo>
                    <a:pt x="0" y="78740"/>
                  </a:moveTo>
                  <a:cubicBezTo>
                    <a:pt x="0" y="35306"/>
                    <a:pt x="35306" y="0"/>
                    <a:pt x="78740" y="0"/>
                  </a:cubicBezTo>
                  <a:cubicBezTo>
                    <a:pt x="122174" y="0"/>
                    <a:pt x="157480" y="35306"/>
                    <a:pt x="157480" y="78740"/>
                  </a:cubicBezTo>
                  <a:cubicBezTo>
                    <a:pt x="157480" y="122174"/>
                    <a:pt x="122174" y="157480"/>
                    <a:pt x="78740" y="157480"/>
                  </a:cubicBezTo>
                  <a:cubicBezTo>
                    <a:pt x="35306" y="157480"/>
                    <a:pt x="0" y="122301"/>
                    <a:pt x="0" y="7874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3" name="Group 73"/>
          <p:cNvGrpSpPr/>
          <p:nvPr/>
        </p:nvGrpSpPr>
        <p:grpSpPr>
          <a:xfrm rot="5400000">
            <a:off x="13279879" y="2460668"/>
            <a:ext cx="1167765" cy="3057258"/>
            <a:chOff x="0" y="0"/>
            <a:chExt cx="1615631" cy="3559142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615632" cy="3559175"/>
            </a:xfrm>
            <a:custGeom>
              <a:avLst/>
              <a:gdLst/>
              <a:ahLst/>
              <a:cxnLst/>
              <a:rect l="l" t="t" r="r" b="b"/>
              <a:pathLst>
                <a:path w="1615632" h="3559175">
                  <a:moveTo>
                    <a:pt x="0" y="0"/>
                  </a:moveTo>
                  <a:lnTo>
                    <a:pt x="1615632" y="0"/>
                  </a:lnTo>
                  <a:lnTo>
                    <a:pt x="1615632" y="3559175"/>
                  </a:lnTo>
                  <a:lnTo>
                    <a:pt x="0" y="355917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2520480" y="3083542"/>
            <a:ext cx="2828356" cy="1233599"/>
            <a:chOff x="189280" y="387929"/>
            <a:chExt cx="3621512" cy="1873565"/>
          </a:xfrm>
        </p:grpSpPr>
        <p:sp>
          <p:nvSpPr>
            <p:cNvPr id="76" name="Freeform 76"/>
            <p:cNvSpPr/>
            <p:nvPr/>
          </p:nvSpPr>
          <p:spPr>
            <a:xfrm>
              <a:off x="226250" y="387929"/>
              <a:ext cx="3584542" cy="1746828"/>
            </a:xfrm>
            <a:custGeom>
              <a:avLst/>
              <a:gdLst/>
              <a:ahLst/>
              <a:cxnLst/>
              <a:rect l="l" t="t" r="r" b="b"/>
              <a:pathLst>
                <a:path w="3584542" h="3090824">
                  <a:moveTo>
                    <a:pt x="0" y="0"/>
                  </a:moveTo>
                  <a:lnTo>
                    <a:pt x="3584542" y="0"/>
                  </a:lnTo>
                  <a:lnTo>
                    <a:pt x="3584542" y="3090824"/>
                  </a:lnTo>
                  <a:lnTo>
                    <a:pt x="0" y="30908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189280" y="1691432"/>
              <a:ext cx="3464469" cy="5700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16"/>
                </a:lnSpc>
              </a:pPr>
              <a:r>
                <a:rPr lang="en-US" sz="2000" b="1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Herramientas</a:t>
              </a:r>
              <a:r>
                <a:rPr lang="en-US" sz="2000" b="1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digitales</a:t>
              </a:r>
              <a:r>
                <a:rPr lang="en-US" sz="2000" b="1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colaborativas</a:t>
              </a:r>
              <a:r>
                <a:rPr lang="en-US" sz="2000" b="1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</a:p>
            <a:p>
              <a:pPr algn="ctr">
                <a:lnSpc>
                  <a:spcPts val="2916"/>
                </a:lnSpc>
              </a:pPr>
              <a:r>
                <a:rPr lang="en-US" sz="2000" b="1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(CRM, </a:t>
              </a:r>
              <a:r>
                <a:rPr lang="en-US" sz="2000" b="1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plataformas</a:t>
              </a:r>
              <a:r>
                <a:rPr lang="en-US" sz="2000" b="1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online</a:t>
              </a:r>
              <a:r>
                <a:rPr lang="en-US" sz="2000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)</a:t>
              </a:r>
            </a:p>
            <a:p>
              <a:pPr algn="ctr">
                <a:lnSpc>
                  <a:spcPts val="2916"/>
                </a:lnSpc>
              </a:pPr>
              <a:endParaRPr lang="en-US" sz="2700" dirty="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11431956" y="1842982"/>
            <a:ext cx="4458453" cy="1024852"/>
            <a:chOff x="0" y="0"/>
            <a:chExt cx="5944604" cy="1366469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5944604" cy="1366469"/>
            </a:xfrm>
            <a:custGeom>
              <a:avLst/>
              <a:gdLst/>
              <a:ahLst/>
              <a:cxnLst/>
              <a:rect l="l" t="t" r="r" b="b"/>
              <a:pathLst>
                <a:path w="5944604" h="1366469">
                  <a:moveTo>
                    <a:pt x="0" y="0"/>
                  </a:moveTo>
                  <a:lnTo>
                    <a:pt x="5944604" y="0"/>
                  </a:lnTo>
                  <a:lnTo>
                    <a:pt x="5944604" y="1366469"/>
                  </a:lnTo>
                  <a:lnTo>
                    <a:pt x="0" y="13664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47625"/>
              <a:ext cx="5944604" cy="1414094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Gestión integral de información y comunicación eficiente interna y externa.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13642132" y="2867834"/>
            <a:ext cx="19050" cy="491871"/>
            <a:chOff x="0" y="0"/>
            <a:chExt cx="25400" cy="655828"/>
          </a:xfrm>
        </p:grpSpPr>
        <p:sp>
          <p:nvSpPr>
            <p:cNvPr id="82" name="Freeform 82"/>
            <p:cNvSpPr/>
            <p:nvPr/>
          </p:nvSpPr>
          <p:spPr>
            <a:xfrm>
              <a:off x="12700" y="12700"/>
              <a:ext cx="0" cy="630428"/>
            </a:xfrm>
            <a:custGeom>
              <a:avLst/>
              <a:gdLst/>
              <a:ahLst/>
              <a:cxnLst/>
              <a:rect l="l" t="t" r="r" b="b"/>
              <a:pathLst>
                <a:path h="630428">
                  <a:moveTo>
                    <a:pt x="0" y="0"/>
                  </a:moveTo>
                  <a:lnTo>
                    <a:pt x="0" y="630428"/>
                  </a:lnTo>
                </a:path>
              </a:pathLst>
            </a:custGeom>
            <a:solidFill>
              <a:srgbClr val="F2855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3" name="Freeform 83"/>
            <p:cNvSpPr/>
            <p:nvPr/>
          </p:nvSpPr>
          <p:spPr>
            <a:xfrm>
              <a:off x="0" y="12700"/>
              <a:ext cx="25400" cy="630428"/>
            </a:xfrm>
            <a:custGeom>
              <a:avLst/>
              <a:gdLst/>
              <a:ahLst/>
              <a:cxnLst/>
              <a:rect l="l" t="t" r="r" b="b"/>
              <a:pathLst>
                <a:path w="25400" h="630428">
                  <a:moveTo>
                    <a:pt x="25400" y="0"/>
                  </a:moveTo>
                  <a:lnTo>
                    <a:pt x="25400" y="630428"/>
                  </a:lnTo>
                  <a:lnTo>
                    <a:pt x="0" y="630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3593186" y="2867148"/>
            <a:ext cx="118205" cy="118204"/>
            <a:chOff x="0" y="0"/>
            <a:chExt cx="157606" cy="157606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80">
                  <a:moveTo>
                    <a:pt x="0" y="78740"/>
                  </a:moveTo>
                  <a:cubicBezTo>
                    <a:pt x="0" y="35306"/>
                    <a:pt x="35306" y="0"/>
                    <a:pt x="78740" y="0"/>
                  </a:cubicBezTo>
                  <a:cubicBezTo>
                    <a:pt x="122174" y="0"/>
                    <a:pt x="157480" y="35306"/>
                    <a:pt x="157480" y="78740"/>
                  </a:cubicBezTo>
                  <a:cubicBezTo>
                    <a:pt x="157480" y="122174"/>
                    <a:pt x="122174" y="157480"/>
                    <a:pt x="78740" y="157480"/>
                  </a:cubicBezTo>
                  <a:cubicBezTo>
                    <a:pt x="35306" y="157480"/>
                    <a:pt x="0" y="122301"/>
                    <a:pt x="0" y="7874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6" name="Botón de acción: ir al principio 85">
            <a:hlinkClick r:id="rId3" action="ppaction://hlinksldjump" highlightClick="1">
              <a:snd r:embed="rId4" name="type.wav"/>
            </a:hlinkClick>
            <a:extLst>
              <a:ext uri="{FF2B5EF4-FFF2-40B4-BE49-F238E27FC236}">
                <a16:creationId xmlns:a16="http://schemas.microsoft.com/office/drawing/2014/main" id="{97E4857A-F415-3A11-C38E-D986922FF7B3}"/>
              </a:ext>
            </a:extLst>
          </p:cNvPr>
          <p:cNvSpPr/>
          <p:nvPr/>
        </p:nvSpPr>
        <p:spPr>
          <a:xfrm>
            <a:off x="1097041" y="7693766"/>
            <a:ext cx="542510" cy="593868"/>
          </a:xfrm>
          <a:prstGeom prst="actionButtonBeginning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7" name="Botón de acción: Inicio 86">
            <a:hlinkClick r:id="rId5" action="ppaction://hlinksldjump" highlightClick="1">
              <a:snd r:embed="rId4" name="type.wav"/>
            </a:hlinkClick>
          </p:cNvPr>
          <p:cNvSpPr/>
          <p:nvPr/>
        </p:nvSpPr>
        <p:spPr>
          <a:xfrm>
            <a:off x="16648884" y="9304768"/>
            <a:ext cx="609600" cy="590126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8" name="Marcador de fecha 8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89" name="Marcador de número de diapositiva 8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6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2091" y="492864"/>
            <a:ext cx="17203816" cy="9301272"/>
            <a:chOff x="0" y="0"/>
            <a:chExt cx="22938422" cy="124016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938360" cy="12401677"/>
            </a:xfrm>
            <a:custGeom>
              <a:avLst/>
              <a:gdLst/>
              <a:ahLst/>
              <a:cxnLst/>
              <a:rect l="l" t="t" r="r" b="b"/>
              <a:pathLst>
                <a:path w="22938360" h="12401677">
                  <a:moveTo>
                    <a:pt x="12700" y="0"/>
                  </a:moveTo>
                  <a:lnTo>
                    <a:pt x="22925660" y="0"/>
                  </a:lnTo>
                  <a:cubicBezTo>
                    <a:pt x="22932645" y="0"/>
                    <a:pt x="22938360" y="5715"/>
                    <a:pt x="22938360" y="12700"/>
                  </a:cubicBezTo>
                  <a:lnTo>
                    <a:pt x="22938360" y="12388977"/>
                  </a:lnTo>
                  <a:cubicBezTo>
                    <a:pt x="22938360" y="12395962"/>
                    <a:pt x="22932645" y="12401677"/>
                    <a:pt x="22925660" y="12401677"/>
                  </a:cubicBezTo>
                  <a:lnTo>
                    <a:pt x="12700" y="12401677"/>
                  </a:lnTo>
                  <a:cubicBezTo>
                    <a:pt x="5715" y="12401677"/>
                    <a:pt x="0" y="12395962"/>
                    <a:pt x="0" y="1238897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2388977"/>
                  </a:lnTo>
                  <a:lnTo>
                    <a:pt x="12700" y="12388977"/>
                  </a:lnTo>
                  <a:lnTo>
                    <a:pt x="12700" y="12376277"/>
                  </a:lnTo>
                  <a:lnTo>
                    <a:pt x="22925660" y="12376277"/>
                  </a:lnTo>
                  <a:lnTo>
                    <a:pt x="22925660" y="12388977"/>
                  </a:lnTo>
                  <a:lnTo>
                    <a:pt x="22912960" y="12388977"/>
                  </a:lnTo>
                  <a:lnTo>
                    <a:pt x="22912960" y="12700"/>
                  </a:lnTo>
                  <a:lnTo>
                    <a:pt x="22925660" y="12700"/>
                  </a:lnTo>
                  <a:lnTo>
                    <a:pt x="22925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625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AutoShape 4"/>
          <p:cNvSpPr/>
          <p:nvPr/>
        </p:nvSpPr>
        <p:spPr>
          <a:xfrm rot="5392959">
            <a:off x="11472401" y="5143500"/>
            <a:ext cx="9301292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rot="4202">
            <a:off x="550059" y="9071156"/>
            <a:ext cx="1558251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1256270" y="880197"/>
            <a:ext cx="14095100" cy="1629969"/>
            <a:chOff x="0" y="0"/>
            <a:chExt cx="18793466" cy="21732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793467" cy="2173292"/>
            </a:xfrm>
            <a:custGeom>
              <a:avLst/>
              <a:gdLst/>
              <a:ahLst/>
              <a:cxnLst/>
              <a:rect l="l" t="t" r="r" b="b"/>
              <a:pathLst>
                <a:path w="18793467" h="2173292">
                  <a:moveTo>
                    <a:pt x="0" y="0"/>
                  </a:moveTo>
                  <a:lnTo>
                    <a:pt x="18793467" y="0"/>
                  </a:lnTo>
                  <a:lnTo>
                    <a:pt x="18793467" y="2173292"/>
                  </a:lnTo>
                  <a:lnTo>
                    <a:pt x="0" y="2173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8793466" cy="22209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  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Contenidos</a:t>
              </a: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clave del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módulo</a:t>
              </a:r>
              <a:endParaRPr lang="en-US" sz="6000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6270" y="2510166"/>
            <a:ext cx="6847924" cy="998222"/>
            <a:chOff x="0" y="0"/>
            <a:chExt cx="9130566" cy="13309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30566" cy="1330962"/>
            </a:xfrm>
            <a:custGeom>
              <a:avLst/>
              <a:gdLst/>
              <a:ahLst/>
              <a:cxnLst/>
              <a:rect l="l" t="t" r="r" b="b"/>
              <a:pathLst>
                <a:path w="9130566" h="1330962">
                  <a:moveTo>
                    <a:pt x="0" y="0"/>
                  </a:moveTo>
                  <a:lnTo>
                    <a:pt x="9130566" y="0"/>
                  </a:lnTo>
                  <a:lnTo>
                    <a:pt x="9130566" y="1330962"/>
                  </a:lnTo>
                  <a:lnTo>
                    <a:pt x="0" y="13309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38125"/>
              <a:ext cx="9130566" cy="156908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6048"/>
                </a:lnSpc>
              </a:pPr>
              <a:r>
                <a:rPr lang="en-US" sz="3600" b="1" dirty="0" err="1">
                  <a:solidFill>
                    <a:srgbClr val="538375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Conceptos</a:t>
              </a:r>
              <a:r>
                <a:rPr lang="en-US" sz="3600" b="1" dirty="0">
                  <a:solidFill>
                    <a:srgbClr val="538375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</a:t>
              </a:r>
              <a:r>
                <a:rPr lang="en-US" sz="3600" b="1" dirty="0" err="1">
                  <a:solidFill>
                    <a:srgbClr val="538375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fundamentales</a:t>
              </a:r>
              <a:endParaRPr lang="en-US" sz="3600" b="1" dirty="0">
                <a:solidFill>
                  <a:srgbClr val="538375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56270" y="3009277"/>
            <a:ext cx="6847924" cy="5239362"/>
            <a:chOff x="0" y="0"/>
            <a:chExt cx="9130566" cy="69858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30566" cy="6985816"/>
            </a:xfrm>
            <a:custGeom>
              <a:avLst/>
              <a:gdLst/>
              <a:ahLst/>
              <a:cxnLst/>
              <a:rect l="l" t="t" r="r" b="b"/>
              <a:pathLst>
                <a:path w="9130566" h="6985816">
                  <a:moveTo>
                    <a:pt x="0" y="0"/>
                  </a:moveTo>
                  <a:lnTo>
                    <a:pt x="9130566" y="0"/>
                  </a:lnTo>
                  <a:lnTo>
                    <a:pt x="9130566" y="6985816"/>
                  </a:lnTo>
                  <a:lnTo>
                    <a:pt x="0" y="69858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9130566" cy="7042966"/>
            </a:xfrm>
            <a:prstGeom prst="rect">
              <a:avLst/>
            </a:prstGeom>
          </p:spPr>
          <p:txBody>
            <a:bodyPr lIns="25400" tIns="25400" rIns="25400" bIns="25400" rtlCol="0" anchor="t"/>
            <a:lstStyle/>
            <a:p>
              <a:pPr algn="l">
                <a:lnSpc>
                  <a:spcPts val="3099"/>
                </a:lnSpc>
              </a:pPr>
              <a:endParaRPr/>
            </a:p>
            <a:p>
              <a:pPr algn="l">
                <a:lnSpc>
                  <a:spcPts val="3099"/>
                </a:lnSpc>
              </a:pPr>
              <a:endParaRPr/>
            </a:p>
            <a:p>
              <a:pPr marL="452437" lvl="1" indent="-226219" algn="l">
                <a:lnSpc>
                  <a:spcPts val="3099"/>
                </a:lnSpc>
                <a:buFont typeface="Arial"/>
                <a:buChar char="•"/>
              </a:pPr>
              <a:r>
                <a:rPr lang="en-US" sz="2499" spc="82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Técnicas de recepción eficaces en contextos administrativos.</a:t>
              </a:r>
            </a:p>
            <a:p>
              <a:pPr algn="l">
                <a:lnSpc>
                  <a:spcPts val="3099"/>
                </a:lnSpc>
              </a:pPr>
              <a:endParaRPr lang="en-US" sz="2499" spc="82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marL="452437" lvl="1" indent="-226219" algn="l">
                <a:lnSpc>
                  <a:spcPts val="3099"/>
                </a:lnSpc>
                <a:buFont typeface="Arial"/>
                <a:buChar char="•"/>
              </a:pPr>
              <a:r>
                <a:rPr lang="en-US" sz="2499" spc="82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Importancia de la comunicación verbal y no verbal.</a:t>
              </a:r>
            </a:p>
            <a:p>
              <a:pPr algn="l">
                <a:lnSpc>
                  <a:spcPts val="3099"/>
                </a:lnSpc>
              </a:pPr>
              <a:endParaRPr lang="en-US" sz="2499" spc="82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marL="452437" lvl="1" indent="-226219" algn="l">
                <a:lnSpc>
                  <a:spcPts val="3099"/>
                </a:lnSpc>
                <a:buFont typeface="Arial"/>
                <a:buChar char="•"/>
              </a:pPr>
              <a:r>
                <a:rPr lang="en-US" sz="2499" spc="82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Manejo adecuado de documentación administrativa y bases de datos.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503444" y="2510166"/>
            <a:ext cx="6847924" cy="998222"/>
            <a:chOff x="0" y="0"/>
            <a:chExt cx="9130566" cy="13309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30566" cy="1330962"/>
            </a:xfrm>
            <a:custGeom>
              <a:avLst/>
              <a:gdLst/>
              <a:ahLst/>
              <a:cxnLst/>
              <a:rect l="l" t="t" r="r" b="b"/>
              <a:pathLst>
                <a:path w="9130566" h="1330962">
                  <a:moveTo>
                    <a:pt x="0" y="0"/>
                  </a:moveTo>
                  <a:lnTo>
                    <a:pt x="9130566" y="0"/>
                  </a:lnTo>
                  <a:lnTo>
                    <a:pt x="9130566" y="1330962"/>
                  </a:lnTo>
                  <a:lnTo>
                    <a:pt x="0" y="13309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38125"/>
              <a:ext cx="9130566" cy="156908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6048"/>
                </a:lnSpc>
              </a:pPr>
              <a:r>
                <a:rPr lang="en-US" sz="3600" b="1">
                  <a:solidFill>
                    <a:srgbClr val="538375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Estrategias y buenas prácticas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503444" y="3242764"/>
            <a:ext cx="6847924" cy="5504988"/>
            <a:chOff x="0" y="0"/>
            <a:chExt cx="9130566" cy="733998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130566" cy="7339985"/>
            </a:xfrm>
            <a:custGeom>
              <a:avLst/>
              <a:gdLst/>
              <a:ahLst/>
              <a:cxnLst/>
              <a:rect l="l" t="t" r="r" b="b"/>
              <a:pathLst>
                <a:path w="9130566" h="7339985">
                  <a:moveTo>
                    <a:pt x="0" y="0"/>
                  </a:moveTo>
                  <a:lnTo>
                    <a:pt x="9130566" y="0"/>
                  </a:lnTo>
                  <a:lnTo>
                    <a:pt x="9130566" y="7339985"/>
                  </a:lnTo>
                  <a:lnTo>
                    <a:pt x="0" y="73399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9130566" cy="7397134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3240"/>
                </a:lnSpc>
              </a:pPr>
              <a:endParaRPr/>
            </a:p>
            <a:p>
              <a:pPr marL="488632" lvl="1" indent="-244316" algn="just">
                <a:lnSpc>
                  <a:spcPts val="3267"/>
                </a:lnSpc>
                <a:buFont typeface="Arial"/>
                <a:buChar char="•"/>
              </a:pPr>
              <a:r>
                <a:rPr lang="en-US" sz="2700" spc="-78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Estrategias para una comunicación interna efectiva. </a:t>
              </a:r>
            </a:p>
            <a:p>
              <a:pPr algn="just">
                <a:lnSpc>
                  <a:spcPts val="3267"/>
                </a:lnSpc>
              </a:pPr>
              <a:endParaRPr lang="en-US" sz="2700" spc="-78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marL="488632" lvl="1" indent="-244316" algn="just">
                <a:lnSpc>
                  <a:spcPts val="3267"/>
                </a:lnSpc>
                <a:buFont typeface="Arial"/>
                <a:buChar char="•"/>
              </a:pPr>
              <a:r>
                <a:rPr lang="en-US" sz="2700" spc="-78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Técnicas avanzadas para la resolución rápida y eficaz de consultas o incidencias.</a:t>
              </a:r>
            </a:p>
            <a:p>
              <a:pPr algn="just">
                <a:lnSpc>
                  <a:spcPts val="3267"/>
                </a:lnSpc>
              </a:pPr>
              <a:endParaRPr lang="en-US" sz="2700" spc="-78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marL="488632" lvl="1" indent="-244316" algn="just">
                <a:lnSpc>
                  <a:spcPts val="3267"/>
                </a:lnSpc>
                <a:buFont typeface="Arial"/>
                <a:buChar char="•"/>
              </a:pPr>
              <a:r>
                <a:rPr lang="en-US" sz="2700" spc="-78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Buenas prácticas en atención al cliente para garantizar calidad y satisfacción.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2978" y="9210456"/>
            <a:ext cx="4732344" cy="430612"/>
            <a:chOff x="0" y="0"/>
            <a:chExt cx="6309792" cy="57415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09792" cy="574150"/>
            </a:xfrm>
            <a:custGeom>
              <a:avLst/>
              <a:gdLst/>
              <a:ahLst/>
              <a:cxnLst/>
              <a:rect l="l" t="t" r="r" b="b"/>
              <a:pathLst>
                <a:path w="6309792" h="574150">
                  <a:moveTo>
                    <a:pt x="0" y="0"/>
                  </a:moveTo>
                  <a:lnTo>
                    <a:pt x="6309792" y="0"/>
                  </a:lnTo>
                  <a:lnTo>
                    <a:pt x="6309792" y="574150"/>
                  </a:lnTo>
                  <a:lnTo>
                    <a:pt x="0" y="5741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6309792" cy="6122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980"/>
                </a:lnSpc>
              </a:pPr>
              <a:r>
                <a:rPr lang="en-US" sz="165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20/03/2025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 rot="5400000">
            <a:off x="13209678" y="4508453"/>
            <a:ext cx="7453530" cy="547688"/>
            <a:chOff x="0" y="0"/>
            <a:chExt cx="9938040" cy="73025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938040" cy="730250"/>
            </a:xfrm>
            <a:custGeom>
              <a:avLst/>
              <a:gdLst/>
              <a:ahLst/>
              <a:cxnLst/>
              <a:rect l="l" t="t" r="r" b="b"/>
              <a:pathLst>
                <a:path w="9938040" h="730250">
                  <a:moveTo>
                    <a:pt x="0" y="0"/>
                  </a:moveTo>
                  <a:lnTo>
                    <a:pt x="9938040" y="0"/>
                  </a:lnTo>
                  <a:lnTo>
                    <a:pt x="993804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9938040" cy="7683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800"/>
                </a:lnSpc>
              </a:pPr>
              <a:r>
                <a:rPr lang="en-US" sz="150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Administración y gestión en la relación con el cliente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6232552" y="8509059"/>
            <a:ext cx="1427862" cy="1132010"/>
            <a:chOff x="0" y="0"/>
            <a:chExt cx="1903816" cy="15093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03816" cy="1509346"/>
            </a:xfrm>
            <a:custGeom>
              <a:avLst/>
              <a:gdLst/>
              <a:ahLst/>
              <a:cxnLst/>
              <a:rect l="l" t="t" r="r" b="b"/>
              <a:pathLst>
                <a:path w="1903816" h="1509346">
                  <a:moveTo>
                    <a:pt x="0" y="0"/>
                  </a:moveTo>
                  <a:lnTo>
                    <a:pt x="1903816" y="0"/>
                  </a:lnTo>
                  <a:lnTo>
                    <a:pt x="1903816" y="1509346"/>
                  </a:lnTo>
                  <a:lnTo>
                    <a:pt x="0" y="150934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104775"/>
              <a:ext cx="1903816" cy="16141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10</a:t>
              </a:r>
            </a:p>
          </p:txBody>
        </p:sp>
      </p:grpSp>
      <p:sp>
        <p:nvSpPr>
          <p:cNvPr id="30" name="Botón de acción: ir al principio 29">
            <a:hlinkClick r:id="rId3" action="ppaction://hlinksldjump" highlightClick="1">
              <a:snd r:embed="rId4" name="type.wav"/>
            </a:hlinkClick>
            <a:extLst>
              <a:ext uri="{FF2B5EF4-FFF2-40B4-BE49-F238E27FC236}">
                <a16:creationId xmlns:a16="http://schemas.microsoft.com/office/drawing/2014/main" id="{8E5C1237-DDB5-D78C-5C86-9392B9FD498C}"/>
              </a:ext>
            </a:extLst>
          </p:cNvPr>
          <p:cNvSpPr/>
          <p:nvPr/>
        </p:nvSpPr>
        <p:spPr>
          <a:xfrm>
            <a:off x="1256269" y="1350778"/>
            <a:ext cx="507321" cy="541973"/>
          </a:xfrm>
          <a:prstGeom prst="actionButtonBeginning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Botón de acción: Inicio 30">
            <a:hlinkClick r:id="rId5" action="ppaction://hlinksldjump" highlightClick="1">
              <a:snd r:embed="rId4" name="type.wav"/>
            </a:hlinkClick>
          </p:cNvPr>
          <p:cNvSpPr/>
          <p:nvPr/>
        </p:nvSpPr>
        <p:spPr>
          <a:xfrm>
            <a:off x="16667945" y="9100568"/>
            <a:ext cx="609600" cy="590126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Marcador de fecha 3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33" name="Marcador de número de diapositiva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6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2091" y="492864"/>
            <a:ext cx="17203816" cy="9301272"/>
            <a:chOff x="0" y="0"/>
            <a:chExt cx="22938422" cy="124016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938360" cy="12401677"/>
            </a:xfrm>
            <a:custGeom>
              <a:avLst/>
              <a:gdLst/>
              <a:ahLst/>
              <a:cxnLst/>
              <a:rect l="l" t="t" r="r" b="b"/>
              <a:pathLst>
                <a:path w="22938360" h="12401677">
                  <a:moveTo>
                    <a:pt x="12700" y="0"/>
                  </a:moveTo>
                  <a:lnTo>
                    <a:pt x="22925660" y="0"/>
                  </a:lnTo>
                  <a:cubicBezTo>
                    <a:pt x="22932645" y="0"/>
                    <a:pt x="22938360" y="5715"/>
                    <a:pt x="22938360" y="12700"/>
                  </a:cubicBezTo>
                  <a:lnTo>
                    <a:pt x="22938360" y="12388977"/>
                  </a:lnTo>
                  <a:cubicBezTo>
                    <a:pt x="22938360" y="12395962"/>
                    <a:pt x="22932645" y="12401677"/>
                    <a:pt x="22925660" y="12401677"/>
                  </a:cubicBezTo>
                  <a:lnTo>
                    <a:pt x="12700" y="12401677"/>
                  </a:lnTo>
                  <a:cubicBezTo>
                    <a:pt x="5715" y="12401677"/>
                    <a:pt x="0" y="12395962"/>
                    <a:pt x="0" y="1238897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2388977"/>
                  </a:lnTo>
                  <a:lnTo>
                    <a:pt x="12700" y="12388977"/>
                  </a:lnTo>
                  <a:lnTo>
                    <a:pt x="12700" y="12376277"/>
                  </a:lnTo>
                  <a:lnTo>
                    <a:pt x="22925660" y="12376277"/>
                  </a:lnTo>
                  <a:lnTo>
                    <a:pt x="22925660" y="12388977"/>
                  </a:lnTo>
                  <a:lnTo>
                    <a:pt x="22912960" y="12388977"/>
                  </a:lnTo>
                  <a:lnTo>
                    <a:pt x="22912960" y="12700"/>
                  </a:lnTo>
                  <a:lnTo>
                    <a:pt x="22925660" y="12700"/>
                  </a:lnTo>
                  <a:lnTo>
                    <a:pt x="22925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625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AutoShape 4"/>
          <p:cNvSpPr/>
          <p:nvPr/>
        </p:nvSpPr>
        <p:spPr>
          <a:xfrm rot="5392959">
            <a:off x="11472401" y="5143500"/>
            <a:ext cx="9301292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rot="4202">
            <a:off x="550059" y="9071156"/>
            <a:ext cx="1558251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1256270" y="880197"/>
            <a:ext cx="14095100" cy="1827682"/>
            <a:chOff x="0" y="0"/>
            <a:chExt cx="18793466" cy="24369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793467" cy="2436910"/>
            </a:xfrm>
            <a:custGeom>
              <a:avLst/>
              <a:gdLst/>
              <a:ahLst/>
              <a:cxnLst/>
              <a:rect l="l" t="t" r="r" b="b"/>
              <a:pathLst>
                <a:path w="18793467" h="2436910">
                  <a:moveTo>
                    <a:pt x="0" y="0"/>
                  </a:moveTo>
                  <a:lnTo>
                    <a:pt x="18793467" y="0"/>
                  </a:lnTo>
                  <a:lnTo>
                    <a:pt x="18793467" y="2436910"/>
                  </a:lnTo>
                  <a:lnTo>
                    <a:pt x="0" y="24369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8793466" cy="2484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   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Resumen</a:t>
              </a: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: </a:t>
              </a:r>
            </a:p>
            <a:p>
              <a:pPr algn="l">
                <a:lnSpc>
                  <a:spcPts val="5615"/>
                </a:lnSpc>
              </a:pPr>
              <a:r>
                <a:rPr lang="en-US" sz="51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Síntesis</a:t>
              </a:r>
              <a:r>
                <a:rPr lang="en-US" sz="51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puntos clave </a:t>
              </a:r>
              <a:r>
                <a:rPr lang="en-US" sz="51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tratados</a:t>
              </a:r>
              <a:r>
                <a:rPr lang="en-US" sz="51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51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en</a:t>
              </a:r>
              <a:r>
                <a:rPr lang="en-US" sz="51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la </a:t>
              </a:r>
              <a:r>
                <a:rPr lang="en-US" sz="5199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presentación</a:t>
              </a:r>
              <a:r>
                <a:rPr lang="en-US" sz="5199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6269" y="2710810"/>
            <a:ext cx="4418020" cy="998222"/>
            <a:chOff x="0" y="0"/>
            <a:chExt cx="5890694" cy="13309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90694" cy="1330962"/>
            </a:xfrm>
            <a:custGeom>
              <a:avLst/>
              <a:gdLst/>
              <a:ahLst/>
              <a:cxnLst/>
              <a:rect l="l" t="t" r="r" b="b"/>
              <a:pathLst>
                <a:path w="5890694" h="1330962">
                  <a:moveTo>
                    <a:pt x="0" y="0"/>
                  </a:moveTo>
                  <a:lnTo>
                    <a:pt x="5890694" y="0"/>
                  </a:lnTo>
                  <a:lnTo>
                    <a:pt x="5890694" y="1330962"/>
                  </a:lnTo>
                  <a:lnTo>
                    <a:pt x="0" y="13309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38125"/>
              <a:ext cx="5890694" cy="156908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6048"/>
                </a:lnSpc>
              </a:pPr>
              <a:r>
                <a:rPr lang="en-US" sz="3600" b="1">
                  <a:solidFill>
                    <a:srgbClr val="538375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Conceptos Clave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57302" y="3508391"/>
            <a:ext cx="4418020" cy="3768710"/>
            <a:chOff x="0" y="0"/>
            <a:chExt cx="5890694" cy="69655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890694" cy="6965500"/>
            </a:xfrm>
            <a:custGeom>
              <a:avLst/>
              <a:gdLst/>
              <a:ahLst/>
              <a:cxnLst/>
              <a:rect l="l" t="t" r="r" b="b"/>
              <a:pathLst>
                <a:path w="5890694" h="6965500">
                  <a:moveTo>
                    <a:pt x="0" y="0"/>
                  </a:moveTo>
                  <a:lnTo>
                    <a:pt x="5890694" y="0"/>
                  </a:lnTo>
                  <a:lnTo>
                    <a:pt x="5890694" y="6965500"/>
                  </a:lnTo>
                  <a:lnTo>
                    <a:pt x="0" y="69655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5890694" cy="7032175"/>
            </a:xfrm>
            <a:prstGeom prst="rect">
              <a:avLst/>
            </a:prstGeom>
          </p:spPr>
          <p:txBody>
            <a:bodyPr lIns="12700" tIns="12700" rIns="12700" bIns="12700" rtlCol="0" anchor="t"/>
            <a:lstStyle/>
            <a:p>
              <a:pPr marL="452437" lvl="1" indent="-226219" algn="just">
                <a:lnSpc>
                  <a:spcPts val="3149"/>
                </a:lnSpc>
                <a:buFont typeface="Arial"/>
                <a:buChar char="•"/>
              </a:pP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Técnicas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eficaces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recepción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comunicación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en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contextos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administrativos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  <a:p>
              <a:pPr algn="just">
                <a:lnSpc>
                  <a:spcPts val="3149"/>
                </a:lnSpc>
              </a:pPr>
              <a:endParaRPr lang="en-US" sz="2499" spc="-154" dirty="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marL="452437" lvl="1" indent="-226219" algn="just">
                <a:lnSpc>
                  <a:spcPts val="3149"/>
                </a:lnSpc>
                <a:buFont typeface="Arial"/>
                <a:buChar char="•"/>
              </a:pP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Importancia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estratégica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del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trabajo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en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equipo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la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cooperación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 </a:t>
              </a:r>
            </a:p>
            <a:p>
              <a:pPr algn="just">
                <a:lnSpc>
                  <a:spcPts val="3149"/>
                </a:lnSpc>
              </a:pPr>
              <a:endParaRPr lang="en-US" sz="2499" spc="-154" dirty="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marL="452437" lvl="1" indent="-226219" algn="just">
                <a:lnSpc>
                  <a:spcPts val="3149"/>
                </a:lnSpc>
                <a:buFont typeface="Arial"/>
                <a:buChar char="•"/>
              </a:pP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Evolución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tecnológica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adaptación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en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la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comunicación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-154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administrativa</a:t>
              </a:r>
              <a:r>
                <a:rPr lang="en-US" sz="2499" spc="-154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133056" y="2743446"/>
            <a:ext cx="4805025" cy="998222"/>
            <a:chOff x="0" y="0"/>
            <a:chExt cx="5890694" cy="122376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890694" cy="1223764"/>
            </a:xfrm>
            <a:custGeom>
              <a:avLst/>
              <a:gdLst/>
              <a:ahLst/>
              <a:cxnLst/>
              <a:rect l="l" t="t" r="r" b="b"/>
              <a:pathLst>
                <a:path w="5890694" h="1223764">
                  <a:moveTo>
                    <a:pt x="0" y="0"/>
                  </a:moveTo>
                  <a:lnTo>
                    <a:pt x="5890694" y="0"/>
                  </a:lnTo>
                  <a:lnTo>
                    <a:pt x="5890694" y="1223764"/>
                  </a:lnTo>
                  <a:lnTo>
                    <a:pt x="0" y="12237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28600"/>
              <a:ext cx="5890694" cy="145236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5711"/>
                </a:lnSpc>
              </a:pPr>
              <a:r>
                <a:rPr lang="en-US" sz="3399" b="1" dirty="0" err="1">
                  <a:solidFill>
                    <a:srgbClr val="538375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Herramientas</a:t>
              </a:r>
              <a:r>
                <a:rPr lang="en-US" sz="3399" b="1" dirty="0">
                  <a:solidFill>
                    <a:srgbClr val="538375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y </a:t>
              </a:r>
              <a:r>
                <a:rPr lang="en-US" sz="3399" b="1" dirty="0" err="1">
                  <a:solidFill>
                    <a:srgbClr val="538375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Estrategias</a:t>
              </a:r>
              <a:endParaRPr lang="en-US" sz="3399" b="1" dirty="0">
                <a:solidFill>
                  <a:srgbClr val="538375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151873" y="3453625"/>
            <a:ext cx="4418020" cy="4052076"/>
            <a:chOff x="0" y="-57149"/>
            <a:chExt cx="5890694" cy="702264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890694" cy="6965500"/>
            </a:xfrm>
            <a:custGeom>
              <a:avLst/>
              <a:gdLst/>
              <a:ahLst/>
              <a:cxnLst/>
              <a:rect l="l" t="t" r="r" b="b"/>
              <a:pathLst>
                <a:path w="5890694" h="6965500">
                  <a:moveTo>
                    <a:pt x="0" y="0"/>
                  </a:moveTo>
                  <a:lnTo>
                    <a:pt x="5890694" y="0"/>
                  </a:lnTo>
                  <a:lnTo>
                    <a:pt x="5890694" y="6965500"/>
                  </a:lnTo>
                  <a:lnTo>
                    <a:pt x="0" y="69655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49"/>
              <a:ext cx="5890694" cy="507257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452437" lvl="1" indent="-226219" algn="just">
                <a:lnSpc>
                  <a:spcPts val="3049"/>
                </a:lnSpc>
                <a:buFont typeface="Arial"/>
                <a:buChar char="•"/>
              </a:pPr>
              <a:r>
                <a:rPr lang="en-US" sz="2499" spc="26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Comunicación</a:t>
              </a:r>
              <a:r>
                <a:rPr lang="en-US" sz="2499" spc="26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verbal y no verbal </a:t>
              </a:r>
              <a:r>
                <a:rPr lang="en-US" sz="2499" spc="26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efectiva</a:t>
              </a:r>
              <a:r>
                <a:rPr lang="en-US" sz="2499" spc="26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  <a:p>
              <a:pPr algn="just">
                <a:lnSpc>
                  <a:spcPts val="3049"/>
                </a:lnSpc>
              </a:pPr>
              <a:endParaRPr lang="en-US" sz="2499" spc="267" dirty="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marL="452437" lvl="1" indent="-226219" algn="just">
                <a:lnSpc>
                  <a:spcPts val="3049"/>
                </a:lnSpc>
                <a:buFont typeface="Arial"/>
                <a:buChar char="•"/>
              </a:pPr>
              <a:r>
                <a:rPr lang="en-US" sz="2499" spc="26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Gestión</a:t>
              </a:r>
              <a:r>
                <a:rPr lang="en-US" sz="2499" spc="26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26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eficiente</a:t>
              </a:r>
              <a:r>
                <a:rPr lang="en-US" sz="2499" spc="26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2499" spc="26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documentación</a:t>
              </a:r>
              <a:r>
                <a:rPr lang="en-US" sz="2499" spc="26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bases de </a:t>
              </a:r>
              <a:r>
                <a:rPr lang="en-US" sz="2499" spc="26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datos</a:t>
              </a:r>
              <a:r>
                <a:rPr lang="en-US" sz="2499" spc="26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  <a:p>
              <a:pPr algn="just">
                <a:lnSpc>
                  <a:spcPts val="3049"/>
                </a:lnSpc>
              </a:pPr>
              <a:endParaRPr lang="en-US" sz="2499" spc="267" dirty="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marL="452437" lvl="1" indent="-226219" algn="just">
                <a:lnSpc>
                  <a:spcPts val="3049"/>
                </a:lnSpc>
                <a:buFont typeface="Arial"/>
                <a:buChar char="•"/>
              </a:pPr>
              <a:r>
                <a:rPr lang="en-US" sz="2499" spc="26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Resolución</a:t>
              </a:r>
              <a:r>
                <a:rPr lang="en-US" sz="2499" spc="26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26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rápida</a:t>
              </a:r>
              <a:r>
                <a:rPr lang="en-US" sz="2499" spc="26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</a:t>
              </a:r>
              <a:r>
                <a:rPr lang="en-US" sz="2499" spc="26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seguimiento</a:t>
              </a:r>
              <a:r>
                <a:rPr lang="en-US" sz="2499" spc="26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2499" spc="26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incidencias</a:t>
              </a:r>
              <a:r>
                <a:rPr lang="en-US" sz="2499" spc="26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166864" y="2510169"/>
            <a:ext cx="4469073" cy="1275979"/>
            <a:chOff x="0" y="0"/>
            <a:chExt cx="5958763" cy="170130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890694" cy="1330962"/>
            </a:xfrm>
            <a:custGeom>
              <a:avLst/>
              <a:gdLst/>
              <a:ahLst/>
              <a:cxnLst/>
              <a:rect l="l" t="t" r="r" b="b"/>
              <a:pathLst>
                <a:path w="5890694" h="1330962">
                  <a:moveTo>
                    <a:pt x="0" y="0"/>
                  </a:moveTo>
                  <a:lnTo>
                    <a:pt x="5890694" y="0"/>
                  </a:lnTo>
                  <a:lnTo>
                    <a:pt x="5890694" y="1330962"/>
                  </a:lnTo>
                  <a:lnTo>
                    <a:pt x="0" y="13309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8069" y="160792"/>
              <a:ext cx="5890694" cy="154051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5376"/>
                </a:lnSpc>
              </a:pPr>
              <a:r>
                <a:rPr lang="en-US" sz="3200" b="1" dirty="0" err="1">
                  <a:solidFill>
                    <a:srgbClr val="538375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Beneficios</a:t>
              </a:r>
              <a:r>
                <a:rPr lang="en-US" sz="3200" b="1" dirty="0">
                  <a:solidFill>
                    <a:srgbClr val="538375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 y </a:t>
              </a:r>
              <a:r>
                <a:rPr lang="en-US" sz="3200" b="1" dirty="0" err="1">
                  <a:solidFill>
                    <a:srgbClr val="538375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Aplicaciones</a:t>
              </a:r>
              <a:endParaRPr lang="en-US" sz="3200" b="1" dirty="0">
                <a:solidFill>
                  <a:srgbClr val="538375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933347" y="3501246"/>
            <a:ext cx="4418021" cy="3661559"/>
            <a:chOff x="0" y="-9525"/>
            <a:chExt cx="5890694" cy="697502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890694" cy="6965500"/>
            </a:xfrm>
            <a:custGeom>
              <a:avLst/>
              <a:gdLst/>
              <a:ahLst/>
              <a:cxnLst/>
              <a:rect l="l" t="t" r="r" b="b"/>
              <a:pathLst>
                <a:path w="5890694" h="6965500">
                  <a:moveTo>
                    <a:pt x="0" y="0"/>
                  </a:moveTo>
                  <a:lnTo>
                    <a:pt x="5890694" y="0"/>
                  </a:lnTo>
                  <a:lnTo>
                    <a:pt x="5890694" y="6965500"/>
                  </a:lnTo>
                  <a:lnTo>
                    <a:pt x="0" y="69655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5890694" cy="503447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452437" lvl="1" indent="-226219" algn="just">
                <a:lnSpc>
                  <a:spcPts val="2524"/>
                </a:lnSpc>
                <a:buFont typeface="Arial"/>
                <a:buChar char="•"/>
              </a:pP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Mejora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la </a:t>
              </a: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atención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al </a:t>
              </a: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cliente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</a:t>
              </a: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calidad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del </a:t>
              </a: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servicio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  <a:p>
              <a:pPr algn="just">
                <a:lnSpc>
                  <a:spcPts val="2524"/>
                </a:lnSpc>
              </a:pPr>
              <a:endParaRPr lang="en-US" sz="2499" spc="157" dirty="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marL="452437" lvl="1" indent="-226219" algn="just">
                <a:lnSpc>
                  <a:spcPts val="2524"/>
                </a:lnSpc>
                <a:buFont typeface="Arial"/>
                <a:buChar char="•"/>
              </a:pP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Optimización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</a:t>
              </a: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procesos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administrativos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mediante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herramientas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digitales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  <a:p>
              <a:pPr algn="just">
                <a:lnSpc>
                  <a:spcPts val="2524"/>
                </a:lnSpc>
              </a:pPr>
              <a:endParaRPr lang="en-US" sz="2499" spc="157" dirty="0">
                <a:solidFill>
                  <a:srgbClr val="000000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  <a:p>
              <a:pPr marL="452437" lvl="1" indent="-226219" algn="just">
                <a:lnSpc>
                  <a:spcPts val="2524"/>
                </a:lnSpc>
                <a:buFont typeface="Arial"/>
                <a:buChar char="•"/>
              </a:pP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Desarrollo </a:t>
              </a: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profesional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y </a:t>
              </a: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actualización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continua del personal </a:t>
              </a:r>
              <a:r>
                <a:rPr lang="en-US" sz="2499" spc="157" dirty="0" err="1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administrativo</a:t>
              </a:r>
              <a:r>
                <a:rPr lang="en-US" sz="2499" spc="157" dirty="0">
                  <a:solidFill>
                    <a:srgbClr val="000000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42978" y="9210456"/>
            <a:ext cx="4732344" cy="430612"/>
            <a:chOff x="0" y="0"/>
            <a:chExt cx="6309792" cy="57415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309792" cy="574150"/>
            </a:xfrm>
            <a:custGeom>
              <a:avLst/>
              <a:gdLst/>
              <a:ahLst/>
              <a:cxnLst/>
              <a:rect l="l" t="t" r="r" b="b"/>
              <a:pathLst>
                <a:path w="6309792" h="574150">
                  <a:moveTo>
                    <a:pt x="0" y="0"/>
                  </a:moveTo>
                  <a:lnTo>
                    <a:pt x="6309792" y="0"/>
                  </a:lnTo>
                  <a:lnTo>
                    <a:pt x="6309792" y="574150"/>
                  </a:lnTo>
                  <a:lnTo>
                    <a:pt x="0" y="5741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6309792" cy="6122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980"/>
                </a:lnSpc>
              </a:pPr>
              <a:r>
                <a:rPr lang="en-US" sz="165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20/03/2025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 rot="5400000">
            <a:off x="13209678" y="4508453"/>
            <a:ext cx="7453530" cy="547688"/>
            <a:chOff x="0" y="0"/>
            <a:chExt cx="9938040" cy="73025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938040" cy="730250"/>
            </a:xfrm>
            <a:custGeom>
              <a:avLst/>
              <a:gdLst/>
              <a:ahLst/>
              <a:cxnLst/>
              <a:rect l="l" t="t" r="r" b="b"/>
              <a:pathLst>
                <a:path w="9938040" h="730250">
                  <a:moveTo>
                    <a:pt x="0" y="0"/>
                  </a:moveTo>
                  <a:lnTo>
                    <a:pt x="9938040" y="0"/>
                  </a:lnTo>
                  <a:lnTo>
                    <a:pt x="993804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9938040" cy="7683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800"/>
                </a:lnSpc>
              </a:pPr>
              <a:r>
                <a:rPr lang="en-US" sz="150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Administración y gestión en la relación con el cliente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232552" y="8509059"/>
            <a:ext cx="1427862" cy="1132010"/>
            <a:chOff x="0" y="0"/>
            <a:chExt cx="1903816" cy="15093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903816" cy="1509346"/>
            </a:xfrm>
            <a:custGeom>
              <a:avLst/>
              <a:gdLst/>
              <a:ahLst/>
              <a:cxnLst/>
              <a:rect l="l" t="t" r="r" b="b"/>
              <a:pathLst>
                <a:path w="1903816" h="1509346">
                  <a:moveTo>
                    <a:pt x="0" y="0"/>
                  </a:moveTo>
                  <a:lnTo>
                    <a:pt x="1903816" y="0"/>
                  </a:lnTo>
                  <a:lnTo>
                    <a:pt x="1903816" y="1509346"/>
                  </a:lnTo>
                  <a:lnTo>
                    <a:pt x="0" y="150934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104775"/>
              <a:ext cx="1903816" cy="16141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11</a:t>
              </a:r>
            </a:p>
          </p:txBody>
        </p:sp>
      </p:grpSp>
      <p:sp>
        <p:nvSpPr>
          <p:cNvPr id="36" name="Botón de acción: ir al principio 35">
            <a:hlinkClick r:id="rId3" action="ppaction://hlinksldjump" highlightClick="1">
              <a:snd r:embed="rId4" name="type.wav"/>
            </a:hlinkClick>
            <a:extLst>
              <a:ext uri="{FF2B5EF4-FFF2-40B4-BE49-F238E27FC236}">
                <a16:creationId xmlns:a16="http://schemas.microsoft.com/office/drawing/2014/main" id="{ADA3BF2A-E8AB-D34C-E5F1-DAE70D6A16AE}"/>
              </a:ext>
            </a:extLst>
          </p:cNvPr>
          <p:cNvSpPr/>
          <p:nvPr/>
        </p:nvSpPr>
        <p:spPr>
          <a:xfrm>
            <a:off x="1256269" y="996805"/>
            <a:ext cx="609600" cy="699596"/>
          </a:xfrm>
          <a:prstGeom prst="actionButtonBeginning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38" name="Modelo 3D 37" descr="Chat">
                <a:hlinkClick r:id="rId5"/>
                <a:extLst>
                  <a:ext uri="{FF2B5EF4-FFF2-40B4-BE49-F238E27FC236}">
                    <a16:creationId xmlns:a16="http://schemas.microsoft.com/office/drawing/2014/main" id="{462AAE35-72D9-C1E5-331D-0DDF96A28D4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26406918"/>
                  </p:ext>
                </p:extLst>
              </p:nvPr>
            </p:nvGraphicFramePr>
            <p:xfrm>
              <a:off x="1810506" y="6575883"/>
              <a:ext cx="3309546" cy="2830920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3309546" cy="2830920"/>
                    </a:xfrm>
                    <a:prstGeom prst="rect">
                      <a:avLst/>
                    </a:prstGeom>
                  </am3d:spPr>
                  <am3d:camera>
                    <am3d:pos x="0" y="0" z="6130235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90602" d="1000000"/>
                    <am3d:preTrans dx="2246715" dy="-8468697" dz="723917"/>
                    <am3d:scale>
                      <am3d:sx n="1000000" d="1000000"/>
                      <am3d:sy n="1000000" d="1000000"/>
                      <am3d:sz n="1000000" d="1000000"/>
                    </am3d:scale>
                    <am3d:rot ax="425352" ay="-1101979" az="-134627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82708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8" name="Modelo 3D 37" descr="Chat">
                <a:hlinkClick r:id="rId5"/>
                <a:extLst>
                  <a:ext uri="{FF2B5EF4-FFF2-40B4-BE49-F238E27FC236}">
                    <a16:creationId xmlns:a16="http://schemas.microsoft.com/office/drawing/2014/main" id="{462AAE35-72D9-C1E5-331D-0DDF96A28D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10506" y="6575883"/>
                <a:ext cx="3309546" cy="2830920"/>
              </a:xfrm>
              <a:prstGeom prst="rect">
                <a:avLst/>
              </a:prstGeom>
            </p:spPr>
          </p:pic>
        </mc:Fallback>
      </mc:AlternateContent>
      <p:sp>
        <p:nvSpPr>
          <p:cNvPr id="39" name="CuadroTexto 38"/>
          <p:cNvSpPr txBox="1"/>
          <p:nvPr/>
        </p:nvSpPr>
        <p:spPr>
          <a:xfrm>
            <a:off x="1753620" y="8461467"/>
            <a:ext cx="13597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rgbClr val="C00000"/>
                </a:solidFill>
                <a:hlinkClick r:id="rId5"/>
              </a:rPr>
              <a:t>Mapa mental:       </a:t>
            </a:r>
            <a:r>
              <a:rPr lang="es-ES" sz="3600" dirty="0" smtClean="0">
                <a:solidFill>
                  <a:srgbClr val="C00000"/>
                </a:solidFill>
                <a:hlinkClick r:id="rId5"/>
              </a:rPr>
              <a:t>Técnicas </a:t>
            </a:r>
            <a:r>
              <a:rPr lang="es-ES" sz="3600" dirty="0">
                <a:solidFill>
                  <a:srgbClr val="C00000"/>
                </a:solidFill>
                <a:hlinkClick r:id="rId5"/>
              </a:rPr>
              <a:t>de Recepción y Comunicación Administrativa</a:t>
            </a:r>
            <a:endParaRPr lang="es-ES" sz="3600" dirty="0">
              <a:solidFill>
                <a:srgbClr val="C00000"/>
              </a:solidFill>
            </a:endParaRPr>
          </a:p>
          <a:p>
            <a:endParaRPr lang="es-ES" sz="3600" dirty="0">
              <a:solidFill>
                <a:srgbClr val="C00000"/>
              </a:solidFill>
            </a:endParaRPr>
          </a:p>
        </p:txBody>
      </p:sp>
      <p:sp>
        <p:nvSpPr>
          <p:cNvPr id="40" name="Botón de acción: Inicio 39">
            <a:hlinkClick r:id="rId9" action="ppaction://hlinksldjump" highlightClick="1">
              <a:snd r:embed="rId4" name="type.wav"/>
            </a:hlinkClick>
          </p:cNvPr>
          <p:cNvSpPr/>
          <p:nvPr/>
        </p:nvSpPr>
        <p:spPr>
          <a:xfrm>
            <a:off x="16668791" y="9111740"/>
            <a:ext cx="609600" cy="590126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Marcador de fecha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41" name="Marcador de número de diapositiva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10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390626">
            <a:off x="12600778" y="6273097"/>
            <a:ext cx="6986804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 rot="4209">
            <a:off x="539684" y="6033405"/>
            <a:ext cx="15559290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AutoShape 4"/>
          <p:cNvSpPr/>
          <p:nvPr/>
        </p:nvSpPr>
        <p:spPr>
          <a:xfrm rot="4209">
            <a:off x="542085" y="9071156"/>
            <a:ext cx="15559290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rot="5392940">
            <a:off x="13101325" y="5142272"/>
            <a:ext cx="9277370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5390626">
            <a:off x="-2937091" y="6274685"/>
            <a:ext cx="6986804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7" name="AutoShape 7"/>
          <p:cNvSpPr/>
          <p:nvPr/>
        </p:nvSpPr>
        <p:spPr>
          <a:xfrm rot="3800">
            <a:off x="537167" y="9758978"/>
            <a:ext cx="17232641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8" name="AutoShape 8"/>
          <p:cNvSpPr/>
          <p:nvPr/>
        </p:nvSpPr>
        <p:spPr>
          <a:xfrm rot="39331">
            <a:off x="16094737" y="524650"/>
            <a:ext cx="1665079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1541945" y="3136281"/>
            <a:ext cx="14690607" cy="2782824"/>
            <a:chOff x="0" y="0"/>
            <a:chExt cx="16291066" cy="308599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291066" cy="3085997"/>
            </a:xfrm>
            <a:custGeom>
              <a:avLst/>
              <a:gdLst/>
              <a:ahLst/>
              <a:cxnLst/>
              <a:rect l="l" t="t" r="r" b="b"/>
              <a:pathLst>
                <a:path w="16291066" h="3085997">
                  <a:moveTo>
                    <a:pt x="0" y="0"/>
                  </a:moveTo>
                  <a:lnTo>
                    <a:pt x="16291066" y="0"/>
                  </a:lnTo>
                  <a:lnTo>
                    <a:pt x="16291066" y="3085997"/>
                  </a:lnTo>
                  <a:lnTo>
                    <a:pt x="0" y="30859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6291066" cy="313362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6480"/>
                </a:lnSpc>
              </a:pP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  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Resumen</a:t>
              </a: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: </a:t>
              </a:r>
            </a:p>
            <a:p>
              <a:pPr algn="l">
                <a:lnSpc>
                  <a:spcPts val="6480"/>
                </a:lnSpc>
              </a:pP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Síntesis</a:t>
              </a: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de puntos clave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tratados</a:t>
              </a: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en</a:t>
              </a: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la </a:t>
              </a:r>
              <a:r>
                <a:rPr lang="en-US" sz="6000" dirty="0" err="1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presentaciónen</a:t>
              </a:r>
              <a:endParaRPr lang="en-US" sz="6000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41945" y="6275683"/>
            <a:ext cx="13659947" cy="2326322"/>
            <a:chOff x="0" y="0"/>
            <a:chExt cx="18213262" cy="310176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213262" cy="3101763"/>
            </a:xfrm>
            <a:custGeom>
              <a:avLst/>
              <a:gdLst/>
              <a:ahLst/>
              <a:cxnLst/>
              <a:rect l="l" t="t" r="r" b="b"/>
              <a:pathLst>
                <a:path w="18213262" h="3101763">
                  <a:moveTo>
                    <a:pt x="0" y="0"/>
                  </a:moveTo>
                  <a:lnTo>
                    <a:pt x="18213262" y="0"/>
                  </a:lnTo>
                  <a:lnTo>
                    <a:pt x="18213262" y="3101763"/>
                  </a:lnTo>
                  <a:lnTo>
                    <a:pt x="0" y="310176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213262" cy="314938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just">
                <a:lnSpc>
                  <a:spcPts val="2999"/>
                </a:lnSpc>
              </a:pPr>
              <a:r>
                <a:rPr lang="en-US" sz="2499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Este módulo aborda técnicas efectivas de recepción y comunicación administrativa, destacando la importancia de la comunicación verbal y no verbal, el trabajo colaborativo y la gestión eficiente de la documentación administrativa. Al integrar estas técnicas y estrategias en la atención al cliente, se logra optimizar los procesos administrativos, aumentar la satisfacción del cliente y potenciar el desarrollo profesional del personal administrativo, adaptándose eficazmente a las necesidades actuales del mercado laboral.</a:t>
              </a:r>
            </a:p>
          </p:txBody>
        </p:sp>
      </p:grpSp>
      <p:sp>
        <p:nvSpPr>
          <p:cNvPr id="15" name="Freeform 15" descr="Escritorio de oficina con revistas y portátil"/>
          <p:cNvSpPr/>
          <p:nvPr/>
        </p:nvSpPr>
        <p:spPr>
          <a:xfrm>
            <a:off x="562550" y="538137"/>
            <a:ext cx="3873304" cy="2297906"/>
          </a:xfrm>
          <a:custGeom>
            <a:avLst/>
            <a:gdLst/>
            <a:ahLst/>
            <a:cxnLst/>
            <a:rect l="l" t="t" r="r" b="b"/>
            <a:pathLst>
              <a:path w="3873304" h="2297906">
                <a:moveTo>
                  <a:pt x="0" y="0"/>
                </a:moveTo>
                <a:lnTo>
                  <a:pt x="3873304" y="0"/>
                </a:lnTo>
                <a:lnTo>
                  <a:pt x="3873304" y="2297906"/>
                </a:lnTo>
                <a:lnTo>
                  <a:pt x="0" y="22979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391" r="-365" b="-639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6" name="Freeform 16"/>
          <p:cNvSpPr/>
          <p:nvPr/>
        </p:nvSpPr>
        <p:spPr>
          <a:xfrm>
            <a:off x="4418440" y="538137"/>
            <a:ext cx="3900678" cy="2297906"/>
          </a:xfrm>
          <a:custGeom>
            <a:avLst/>
            <a:gdLst/>
            <a:ahLst/>
            <a:cxnLst/>
            <a:rect l="l" t="t" r="r" b="b"/>
            <a:pathLst>
              <a:path w="3900678" h="2297906">
                <a:moveTo>
                  <a:pt x="0" y="0"/>
                </a:moveTo>
                <a:lnTo>
                  <a:pt x="3900678" y="0"/>
                </a:lnTo>
                <a:lnTo>
                  <a:pt x="3900678" y="2297906"/>
                </a:lnTo>
                <a:lnTo>
                  <a:pt x="0" y="22979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62" r="-156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7" name="Freeform 17"/>
          <p:cNvSpPr/>
          <p:nvPr/>
        </p:nvSpPr>
        <p:spPr>
          <a:xfrm>
            <a:off x="8301705" y="538137"/>
            <a:ext cx="3900678" cy="2297906"/>
          </a:xfrm>
          <a:custGeom>
            <a:avLst/>
            <a:gdLst/>
            <a:ahLst/>
            <a:cxnLst/>
            <a:rect l="l" t="t" r="r" b="b"/>
            <a:pathLst>
              <a:path w="3900678" h="2297906">
                <a:moveTo>
                  <a:pt x="0" y="0"/>
                </a:moveTo>
                <a:lnTo>
                  <a:pt x="3900678" y="0"/>
                </a:lnTo>
                <a:lnTo>
                  <a:pt x="3900678" y="2297906"/>
                </a:lnTo>
                <a:lnTo>
                  <a:pt x="0" y="2297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62" r="-156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8" name="Freeform 18" descr="Reunión de personas en oficina "/>
          <p:cNvSpPr/>
          <p:nvPr/>
        </p:nvSpPr>
        <p:spPr>
          <a:xfrm>
            <a:off x="12192590" y="538137"/>
            <a:ext cx="3900678" cy="2297906"/>
          </a:xfrm>
          <a:custGeom>
            <a:avLst/>
            <a:gdLst/>
            <a:ahLst/>
            <a:cxnLst/>
            <a:rect l="l" t="t" r="r" b="b"/>
            <a:pathLst>
              <a:path w="3900678" h="2297906">
                <a:moveTo>
                  <a:pt x="0" y="0"/>
                </a:moveTo>
                <a:lnTo>
                  <a:pt x="3900678" y="0"/>
                </a:lnTo>
                <a:lnTo>
                  <a:pt x="3900678" y="2297906"/>
                </a:lnTo>
                <a:lnTo>
                  <a:pt x="0" y="22979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47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9" name="Group 19"/>
          <p:cNvGrpSpPr/>
          <p:nvPr/>
        </p:nvGrpSpPr>
        <p:grpSpPr>
          <a:xfrm>
            <a:off x="942978" y="9210456"/>
            <a:ext cx="4732344" cy="430612"/>
            <a:chOff x="0" y="0"/>
            <a:chExt cx="6309792" cy="57415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09792" cy="574150"/>
            </a:xfrm>
            <a:custGeom>
              <a:avLst/>
              <a:gdLst/>
              <a:ahLst/>
              <a:cxnLst/>
              <a:rect l="l" t="t" r="r" b="b"/>
              <a:pathLst>
                <a:path w="6309792" h="574150">
                  <a:moveTo>
                    <a:pt x="0" y="0"/>
                  </a:moveTo>
                  <a:lnTo>
                    <a:pt x="6309792" y="0"/>
                  </a:lnTo>
                  <a:lnTo>
                    <a:pt x="6309792" y="574150"/>
                  </a:lnTo>
                  <a:lnTo>
                    <a:pt x="0" y="5741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6309792" cy="6122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980"/>
                </a:lnSpc>
              </a:pPr>
              <a:r>
                <a:rPr lang="en-US" sz="165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20/03/2025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13209683" y="4508445"/>
            <a:ext cx="7453518" cy="547688"/>
            <a:chOff x="0" y="0"/>
            <a:chExt cx="9938024" cy="73025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938024" cy="730250"/>
            </a:xfrm>
            <a:custGeom>
              <a:avLst/>
              <a:gdLst/>
              <a:ahLst/>
              <a:cxnLst/>
              <a:rect l="l" t="t" r="r" b="b"/>
              <a:pathLst>
                <a:path w="9938024" h="730250">
                  <a:moveTo>
                    <a:pt x="0" y="0"/>
                  </a:moveTo>
                  <a:lnTo>
                    <a:pt x="9938024" y="0"/>
                  </a:lnTo>
                  <a:lnTo>
                    <a:pt x="9938024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9938024" cy="7683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800"/>
                </a:lnSpc>
              </a:pPr>
              <a:r>
                <a:rPr lang="en-US" sz="150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Administración y gestión en la relación con el cliente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232552" y="8509059"/>
            <a:ext cx="1427862" cy="1132010"/>
            <a:chOff x="0" y="0"/>
            <a:chExt cx="1903816" cy="15093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03816" cy="1509346"/>
            </a:xfrm>
            <a:custGeom>
              <a:avLst/>
              <a:gdLst/>
              <a:ahLst/>
              <a:cxnLst/>
              <a:rect l="l" t="t" r="r" b="b"/>
              <a:pathLst>
                <a:path w="1903816" h="1509346">
                  <a:moveTo>
                    <a:pt x="0" y="0"/>
                  </a:moveTo>
                  <a:lnTo>
                    <a:pt x="1903816" y="0"/>
                  </a:lnTo>
                  <a:lnTo>
                    <a:pt x="1903816" y="1509346"/>
                  </a:lnTo>
                  <a:lnTo>
                    <a:pt x="0" y="150934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04775"/>
              <a:ext cx="1903816" cy="16141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12</a:t>
              </a:r>
            </a:p>
          </p:txBody>
        </p:sp>
      </p:grpSp>
      <p:sp>
        <p:nvSpPr>
          <p:cNvPr id="28" name="Botón de acción: ir al principio 27">
            <a:hlinkClick r:id="rId7" action="ppaction://hlinksldjump" highlightClick="1">
              <a:snd r:embed="rId8" name="type.wav"/>
            </a:hlinkClick>
            <a:extLst>
              <a:ext uri="{FF2B5EF4-FFF2-40B4-BE49-F238E27FC236}">
                <a16:creationId xmlns:a16="http://schemas.microsoft.com/office/drawing/2014/main" id="{D3024D6D-5ED6-2BC6-5A9E-5F5C533F2DAE}"/>
              </a:ext>
            </a:extLst>
          </p:cNvPr>
          <p:cNvSpPr/>
          <p:nvPr/>
        </p:nvSpPr>
        <p:spPr>
          <a:xfrm>
            <a:off x="1559531" y="3136281"/>
            <a:ext cx="495918" cy="635234"/>
          </a:xfrm>
          <a:prstGeom prst="actionButtonBeginning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Botón de acción: Inicio 28">
            <a:hlinkClick r:id="rId9" action="ppaction://hlinksldjump" highlightClick="1">
              <a:snd r:embed="rId8" name="type.wav"/>
            </a:hlinkClick>
          </p:cNvPr>
          <p:cNvSpPr/>
          <p:nvPr/>
        </p:nvSpPr>
        <p:spPr>
          <a:xfrm>
            <a:off x="16681668" y="9088301"/>
            <a:ext cx="609600" cy="590126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Marcador de fech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31" name="Marcador de número de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10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2974" y="492862"/>
            <a:ext cx="17212934" cy="9301274"/>
            <a:chOff x="0" y="0"/>
            <a:chExt cx="22950578" cy="124016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950551" cy="12401677"/>
            </a:xfrm>
            <a:custGeom>
              <a:avLst/>
              <a:gdLst/>
              <a:ahLst/>
              <a:cxnLst/>
              <a:rect l="l" t="t" r="r" b="b"/>
              <a:pathLst>
                <a:path w="22950551" h="12401677">
                  <a:moveTo>
                    <a:pt x="12700" y="0"/>
                  </a:moveTo>
                  <a:lnTo>
                    <a:pt x="22937851" y="0"/>
                  </a:lnTo>
                  <a:cubicBezTo>
                    <a:pt x="22944837" y="0"/>
                    <a:pt x="22950551" y="5715"/>
                    <a:pt x="22950551" y="12700"/>
                  </a:cubicBezTo>
                  <a:lnTo>
                    <a:pt x="22950551" y="12388977"/>
                  </a:lnTo>
                  <a:cubicBezTo>
                    <a:pt x="22950551" y="12395962"/>
                    <a:pt x="22944837" y="12401677"/>
                    <a:pt x="22937851" y="12401677"/>
                  </a:cubicBezTo>
                  <a:lnTo>
                    <a:pt x="12700" y="12401677"/>
                  </a:lnTo>
                  <a:cubicBezTo>
                    <a:pt x="5715" y="12401677"/>
                    <a:pt x="0" y="12395962"/>
                    <a:pt x="0" y="1238897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2388977"/>
                  </a:lnTo>
                  <a:lnTo>
                    <a:pt x="12700" y="12388977"/>
                  </a:lnTo>
                  <a:lnTo>
                    <a:pt x="12700" y="12376277"/>
                  </a:lnTo>
                  <a:lnTo>
                    <a:pt x="22937851" y="12376277"/>
                  </a:lnTo>
                  <a:lnTo>
                    <a:pt x="22937851" y="12388977"/>
                  </a:lnTo>
                  <a:lnTo>
                    <a:pt x="22925151" y="12388977"/>
                  </a:lnTo>
                  <a:lnTo>
                    <a:pt x="22925151" y="12700"/>
                  </a:lnTo>
                  <a:lnTo>
                    <a:pt x="22937851" y="12700"/>
                  </a:lnTo>
                  <a:lnTo>
                    <a:pt x="22937851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625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AutoShape 4"/>
          <p:cNvSpPr/>
          <p:nvPr/>
        </p:nvSpPr>
        <p:spPr>
          <a:xfrm rot="7169">
            <a:off x="532964" y="7486649"/>
            <a:ext cx="9134921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rot="4193">
            <a:off x="532968" y="9041659"/>
            <a:ext cx="15616462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5392347">
            <a:off x="11860728" y="4772024"/>
            <a:ext cx="8558343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7" name="AutoShape 7"/>
          <p:cNvSpPr/>
          <p:nvPr/>
        </p:nvSpPr>
        <p:spPr>
          <a:xfrm rot="5392347">
            <a:off x="5364891" y="4772024"/>
            <a:ext cx="8558343" cy="0"/>
          </a:xfrm>
          <a:prstGeom prst="line">
            <a:avLst/>
          </a:prstGeom>
          <a:ln w="9525" cap="rnd">
            <a:solidFill>
              <a:srgbClr val="ED62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1267191" y="1338390"/>
            <a:ext cx="7460619" cy="5139160"/>
            <a:chOff x="0" y="0"/>
            <a:chExt cx="9947492" cy="68522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947492" cy="6852214"/>
            </a:xfrm>
            <a:custGeom>
              <a:avLst/>
              <a:gdLst/>
              <a:ahLst/>
              <a:cxnLst/>
              <a:rect l="l" t="t" r="r" b="b"/>
              <a:pathLst>
                <a:path w="9947492" h="6852214">
                  <a:moveTo>
                    <a:pt x="0" y="0"/>
                  </a:moveTo>
                  <a:lnTo>
                    <a:pt x="9947492" y="0"/>
                  </a:lnTo>
                  <a:lnTo>
                    <a:pt x="9947492" y="6852214"/>
                  </a:lnTo>
                  <a:lnTo>
                    <a:pt x="0" y="68522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9947492" cy="689983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6480"/>
                </a:lnSpc>
              </a:pPr>
              <a:r>
                <a:rPr lang="en-US" sz="6000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    Gracias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70239" y="7776719"/>
            <a:ext cx="7873761" cy="1059324"/>
            <a:chOff x="0" y="0"/>
            <a:chExt cx="10498348" cy="14124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498348" cy="1412432"/>
            </a:xfrm>
            <a:custGeom>
              <a:avLst/>
              <a:gdLst/>
              <a:ahLst/>
              <a:cxnLst/>
              <a:rect l="l" t="t" r="r" b="b"/>
              <a:pathLst>
                <a:path w="10498348" h="1412432">
                  <a:moveTo>
                    <a:pt x="0" y="0"/>
                  </a:moveTo>
                  <a:lnTo>
                    <a:pt x="10498348" y="0"/>
                  </a:lnTo>
                  <a:lnTo>
                    <a:pt x="10498348" y="1412432"/>
                  </a:lnTo>
                  <a:lnTo>
                    <a:pt x="0" y="14124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525"/>
              <a:ext cx="10498348" cy="14029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97"/>
                </a:lnSpc>
              </a:pPr>
              <a:r>
                <a:rPr lang="en-US" sz="2497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Teresa Marina Ruiz </a:t>
              </a:r>
            </a:p>
            <a:p>
              <a:pPr algn="l">
                <a:lnSpc>
                  <a:spcPts val="2397"/>
                </a:lnSpc>
              </a:pPr>
              <a:r>
                <a:rPr lang="en-US" sz="2497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• marinaruizteresa@gmail.com  </a:t>
              </a:r>
            </a:p>
            <a:p>
              <a:pPr>
                <a:lnSpc>
                  <a:spcPts val="2397"/>
                </a:lnSpc>
              </a:pPr>
              <a:r>
                <a:rPr lang="en-US" sz="2497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• </a:t>
              </a:r>
              <a:r>
                <a:rPr lang="en-US" sz="2497" dirty="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  <a:hlinkClick r:id="rId3"/>
                </a:rPr>
                <a:t>https://teresamarinadocente.com</a:t>
              </a:r>
              <a:endParaRPr lang="en-US" sz="2497" dirty="0">
                <a:solidFill>
                  <a:srgbClr val="ED625F"/>
                </a:solidFill>
                <a:latin typeface="Univers Condensed"/>
                <a:ea typeface="Univers Condensed"/>
                <a:cs typeface="Univers Condensed"/>
                <a:sym typeface="Univers Condense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2978" y="9210456"/>
            <a:ext cx="4732344" cy="430612"/>
            <a:chOff x="0" y="0"/>
            <a:chExt cx="6309792" cy="5741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09792" cy="574150"/>
            </a:xfrm>
            <a:custGeom>
              <a:avLst/>
              <a:gdLst/>
              <a:ahLst/>
              <a:cxnLst/>
              <a:rect l="l" t="t" r="r" b="b"/>
              <a:pathLst>
                <a:path w="6309792" h="574150">
                  <a:moveTo>
                    <a:pt x="0" y="0"/>
                  </a:moveTo>
                  <a:lnTo>
                    <a:pt x="6309792" y="0"/>
                  </a:lnTo>
                  <a:lnTo>
                    <a:pt x="6309792" y="574150"/>
                  </a:lnTo>
                  <a:lnTo>
                    <a:pt x="0" y="5741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309792" cy="6122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980"/>
                </a:lnSpc>
              </a:pPr>
              <a:r>
                <a:rPr lang="en-US" sz="165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20/03/2025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9661207" y="520454"/>
            <a:ext cx="6462712" cy="8503920"/>
          </a:xfrm>
          <a:custGeom>
            <a:avLst/>
            <a:gdLst/>
            <a:ahLst/>
            <a:cxnLst/>
            <a:rect l="l" t="t" r="r" b="b"/>
            <a:pathLst>
              <a:path w="6462712" h="8503920">
                <a:moveTo>
                  <a:pt x="0" y="0"/>
                </a:moveTo>
                <a:lnTo>
                  <a:pt x="6462713" y="0"/>
                </a:lnTo>
                <a:lnTo>
                  <a:pt x="6462713" y="8503919"/>
                </a:lnTo>
                <a:lnTo>
                  <a:pt x="0" y="8503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792" r="-1579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8" name="Group 18"/>
          <p:cNvGrpSpPr/>
          <p:nvPr/>
        </p:nvGrpSpPr>
        <p:grpSpPr>
          <a:xfrm rot="5400000">
            <a:off x="13080723" y="4637406"/>
            <a:ext cx="7711438" cy="547688"/>
            <a:chOff x="0" y="0"/>
            <a:chExt cx="10281918" cy="73025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281918" cy="730250"/>
            </a:xfrm>
            <a:custGeom>
              <a:avLst/>
              <a:gdLst/>
              <a:ahLst/>
              <a:cxnLst/>
              <a:rect l="l" t="t" r="r" b="b"/>
              <a:pathLst>
                <a:path w="10281918" h="730250">
                  <a:moveTo>
                    <a:pt x="0" y="0"/>
                  </a:moveTo>
                  <a:lnTo>
                    <a:pt x="10281918" y="0"/>
                  </a:lnTo>
                  <a:lnTo>
                    <a:pt x="10281918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0281918" cy="7683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1800"/>
                </a:lnSpc>
              </a:pPr>
              <a:r>
                <a:rPr lang="en-US" sz="1500" spc="450">
                  <a:solidFill>
                    <a:srgbClr val="ED625F"/>
                  </a:solidFill>
                  <a:latin typeface="Univers Condensed"/>
                  <a:ea typeface="Univers Condensed"/>
                  <a:cs typeface="Univers Condensed"/>
                  <a:sym typeface="Univers Condensed"/>
                </a:rPr>
                <a:t>Administración y gestión en la relación con el cliente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232552" y="8509059"/>
            <a:ext cx="1427862" cy="1132010"/>
            <a:chOff x="0" y="0"/>
            <a:chExt cx="1903816" cy="15093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03816" cy="1509346"/>
            </a:xfrm>
            <a:custGeom>
              <a:avLst/>
              <a:gdLst/>
              <a:ahLst/>
              <a:cxnLst/>
              <a:rect l="l" t="t" r="r" b="b"/>
              <a:pathLst>
                <a:path w="1903816" h="1509346">
                  <a:moveTo>
                    <a:pt x="0" y="0"/>
                  </a:moveTo>
                  <a:lnTo>
                    <a:pt x="1903816" y="0"/>
                  </a:lnTo>
                  <a:lnTo>
                    <a:pt x="1903816" y="1509346"/>
                  </a:lnTo>
                  <a:lnTo>
                    <a:pt x="0" y="150934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04775"/>
              <a:ext cx="1903816" cy="16141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>
                  <a:solidFill>
                    <a:srgbClr val="ED625F"/>
                  </a:solidFill>
                  <a:latin typeface="Univers Condensed Bold"/>
                  <a:ea typeface="Univers Condensed Bold"/>
                  <a:cs typeface="Univers Condensed Bold"/>
                  <a:sym typeface="Univers Condensed Bold"/>
                </a:rPr>
                <a:t>13</a:t>
              </a:r>
            </a:p>
          </p:txBody>
        </p:sp>
      </p:grpSp>
      <p:sp>
        <p:nvSpPr>
          <p:cNvPr id="24" name="Botón de acción: ir al principio 23">
            <a:hlinkClick r:id="rId5" action="ppaction://hlinksldjump" highlightClick="1">
              <a:snd r:embed="rId6" name="type.wav"/>
            </a:hlinkClick>
            <a:extLst>
              <a:ext uri="{FF2B5EF4-FFF2-40B4-BE49-F238E27FC236}">
                <a16:creationId xmlns:a16="http://schemas.microsoft.com/office/drawing/2014/main" id="{DF391E58-3221-309E-9DFA-FEDFA32A1221}"/>
              </a:ext>
            </a:extLst>
          </p:cNvPr>
          <p:cNvSpPr/>
          <p:nvPr/>
        </p:nvSpPr>
        <p:spPr>
          <a:xfrm>
            <a:off x="1267191" y="1338388"/>
            <a:ext cx="614574" cy="652180"/>
          </a:xfrm>
          <a:prstGeom prst="actionButtonBeginning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accent2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Botón de acción: Inicio 24">
            <a:hlinkClick r:id="rId7" action="ppaction://hlinksldjump" highlightClick="1">
              <a:snd r:embed="rId6" name="type.wav"/>
            </a:hlinkClick>
          </p:cNvPr>
          <p:cNvSpPr/>
          <p:nvPr/>
        </p:nvSpPr>
        <p:spPr>
          <a:xfrm>
            <a:off x="16699174" y="9116411"/>
            <a:ext cx="609600" cy="590126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Marcador de fecha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3/20/2025</a:t>
            </a:r>
            <a:endParaRPr lang="en-US"/>
          </a:p>
        </p:txBody>
      </p:sp>
      <p:sp>
        <p:nvSpPr>
          <p:cNvPr id="27" name="Marcador de número de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8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Rojo naranja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998</Words>
  <Application>Microsoft Office PowerPoint</Application>
  <PresentationFormat>Personalizado</PresentationFormat>
  <Paragraphs>197</Paragraphs>
  <Slides>13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Calibri</vt:lpstr>
      <vt:lpstr>Univers Condensed</vt:lpstr>
      <vt:lpstr>Univers Condensed Bold</vt:lpstr>
      <vt:lpstr>Arial</vt:lpstr>
      <vt:lpstr>Arial Bold</vt:lpstr>
      <vt:lpstr>Aptos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corporativa gestión empresa ilustración flat naranja y beige</dc:title>
  <dc:creator>Tarde</dc:creator>
  <cp:lastModifiedBy>Teresa Marina Ruiz</cp:lastModifiedBy>
  <cp:revision>30</cp:revision>
  <dcterms:created xsi:type="dcterms:W3CDTF">2006-08-16T00:00:00Z</dcterms:created>
  <dcterms:modified xsi:type="dcterms:W3CDTF">2025-03-20T21:36:38Z</dcterms:modified>
  <dc:identifier>DAGevR4aYbE</dc:identifier>
</cp:coreProperties>
</file>